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Default Extension="vml" ContentType="application/vnd.openxmlformats-officedocument.vmlDrawing"/>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handoutMasterIdLst>
    <p:handoutMasterId r:id="rId62"/>
  </p:handoutMasterIdLst>
  <p:sldIdLst>
    <p:sldId id="273" r:id="rId2"/>
    <p:sldId id="257" r:id="rId3"/>
    <p:sldId id="331" r:id="rId4"/>
    <p:sldId id="258" r:id="rId5"/>
    <p:sldId id="329" r:id="rId6"/>
    <p:sldId id="409" r:id="rId7"/>
    <p:sldId id="410" r:id="rId8"/>
    <p:sldId id="487" r:id="rId9"/>
    <p:sldId id="415" r:id="rId10"/>
    <p:sldId id="480" r:id="rId11"/>
    <p:sldId id="481" r:id="rId12"/>
    <p:sldId id="485" r:id="rId13"/>
    <p:sldId id="482" r:id="rId14"/>
    <p:sldId id="483" r:id="rId15"/>
    <p:sldId id="484" r:id="rId16"/>
    <p:sldId id="417" r:id="rId17"/>
    <p:sldId id="343" r:id="rId18"/>
    <p:sldId id="431" r:id="rId19"/>
    <p:sldId id="432" r:id="rId20"/>
    <p:sldId id="433" r:id="rId21"/>
    <p:sldId id="472" r:id="rId22"/>
    <p:sldId id="435" r:id="rId23"/>
    <p:sldId id="477" r:id="rId24"/>
    <p:sldId id="478" r:id="rId25"/>
    <p:sldId id="479" r:id="rId26"/>
    <p:sldId id="469" r:id="rId27"/>
    <p:sldId id="470" r:id="rId28"/>
    <p:sldId id="471" r:id="rId29"/>
    <p:sldId id="420" r:id="rId30"/>
    <p:sldId id="453" r:id="rId31"/>
    <p:sldId id="454" r:id="rId32"/>
    <p:sldId id="455" r:id="rId33"/>
    <p:sldId id="456" r:id="rId34"/>
    <p:sldId id="452" r:id="rId35"/>
    <p:sldId id="447" r:id="rId36"/>
    <p:sldId id="448" r:id="rId37"/>
    <p:sldId id="449" r:id="rId38"/>
    <p:sldId id="450" r:id="rId39"/>
    <p:sldId id="451" r:id="rId40"/>
    <p:sldId id="457" r:id="rId41"/>
    <p:sldId id="458" r:id="rId42"/>
    <p:sldId id="459" r:id="rId43"/>
    <p:sldId id="460" r:id="rId44"/>
    <p:sldId id="461" r:id="rId45"/>
    <p:sldId id="446" r:id="rId46"/>
    <p:sldId id="463" r:id="rId47"/>
    <p:sldId id="464" r:id="rId48"/>
    <p:sldId id="465" r:id="rId49"/>
    <p:sldId id="462" r:id="rId50"/>
    <p:sldId id="468" r:id="rId51"/>
    <p:sldId id="467" r:id="rId52"/>
    <p:sldId id="490" r:id="rId53"/>
    <p:sldId id="491" r:id="rId54"/>
    <p:sldId id="274" r:id="rId55"/>
    <p:sldId id="489" r:id="rId56"/>
    <p:sldId id="351" r:id="rId57"/>
    <p:sldId id="408" r:id="rId58"/>
    <p:sldId id="488" r:id="rId59"/>
    <p:sldId id="352" r:id="rId60"/>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82651" autoAdjust="0"/>
  </p:normalViewPr>
  <p:slideViewPr>
    <p:cSldViewPr>
      <p:cViewPr varScale="1">
        <p:scale>
          <a:sx n="57" d="100"/>
          <a:sy n="57" d="100"/>
        </p:scale>
        <p:origin x="-1387" y="-72"/>
      </p:cViewPr>
      <p:guideLst>
        <p:guide orient="horz" pos="2160"/>
        <p:guide pos="2880"/>
      </p:guideLst>
    </p:cSldViewPr>
  </p:slideViewPr>
  <p:notesTextViewPr>
    <p:cViewPr>
      <p:scale>
        <a:sx n="100" d="100"/>
        <a:sy n="100" d="100"/>
      </p:scale>
      <p:origin x="0" y="0"/>
    </p:cViewPr>
  </p:notesTextViewPr>
  <p:notesViewPr>
    <p:cSldViewPr>
      <p:cViewPr varScale="1">
        <p:scale>
          <a:sx n="64" d="100"/>
          <a:sy n="64" d="100"/>
        </p:scale>
        <p:origin x="-1608" y="-91"/>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F884638E-49C1-4BDE-9589-395109438E28}" type="presOf" srcId="{76DF079A-9985-4001-BF0B-D696FAE298DD}" destId="{A940BBC9-9C27-400B-AE9F-A6B14802CB12}" srcOrd="1" destOrd="0"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595EAE38-6D79-4B70-AFB0-93A98C34FBD6}" type="presOf" srcId="{FC989D21-9BFC-412B-A45F-BDB0B5F32020}" destId="{A940BBC9-9C27-400B-AE9F-A6B14802CB12}" srcOrd="1" destOrd="2"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38AA7E60-6FB0-4E15-8533-D4A6FDDF070A}" srcId="{854302C9-5182-46C7-934F-3D492B202461}" destId="{FC989D21-9BFC-412B-A45F-BDB0B5F32020}" srcOrd="2" destOrd="0" parTransId="{21976B57-8DE9-4735-B9BE-A710FFA883EB}" sibTransId="{585B438D-844D-4ABF-ACCE-F69183BA4BFC}"/>
    <dgm:cxn modelId="{B38CB042-7AF0-4B98-98D2-6BD85C3869B9}" type="presOf" srcId="{D2605546-42BA-486B-9E5C-A3C5F623005F}" destId="{0CEF0912-A364-4DE4-84AE-B2E3D0A5B528}" srcOrd="1" destOrd="1" presId="urn:microsoft.com/office/officeart/2005/8/layout/hProcess4"/>
    <dgm:cxn modelId="{8F5E63CE-4B73-47AB-BF08-E6D6E32BD2A3}" type="presOf" srcId="{D4592BCC-007C-4C14-8F16-6D782D5D9998}" destId="{A940BBC9-9C27-400B-AE9F-A6B14802CB12}" srcOrd="1" destOrd="1" presId="urn:microsoft.com/office/officeart/2005/8/layout/hProcess4"/>
    <dgm:cxn modelId="{14159D2C-4EA1-4553-8B66-FDDC86ED85EC}" type="presOf" srcId="{A8CE913D-41AC-4A93-B3F3-EF791AA2A3DF}" destId="{0CEF0912-A364-4DE4-84AE-B2E3D0A5B528}" srcOrd="1" destOrd="0"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237597B4-85A2-46F0-A0F6-39E056DC74E9}" type="presOf" srcId="{A8CE913D-41AC-4A93-B3F3-EF791AA2A3DF}" destId="{DB99730E-47EA-47E4-8655-DFAA17B22F33}" srcOrd="0" destOrd="0" presId="urn:microsoft.com/office/officeart/2005/8/layout/hProcess4"/>
    <dgm:cxn modelId="{B20E8CFC-9230-486F-ADC0-0ED9BC507611}" type="presOf" srcId="{C038AD5C-A00F-48D1-9D49-AE5870C65539}" destId="{6137B469-4712-4293-94CC-959123BA9D16}" srcOrd="1" destOrd="0" presId="urn:microsoft.com/office/officeart/2005/8/layout/hProcess4"/>
    <dgm:cxn modelId="{838DF8D1-4177-4C31-97D6-DEAB163298B6}" type="presOf" srcId="{659299E4-37F7-468A-B20B-1E9A8BAB00DA}" destId="{DB99730E-47EA-47E4-8655-DFAA17B22F33}" srcOrd="0" destOrd="2" presId="urn:microsoft.com/office/officeart/2005/8/layout/hProcess4"/>
    <dgm:cxn modelId="{DD97C4B2-A2F4-454B-BD23-395AF02517F0}" type="presOf" srcId="{6CB6009B-0EA8-47EE-936A-019D6C7A17F8}" destId="{3D5EAD35-5713-459F-B5AC-B47E7943CE8E}" srcOrd="0" destOrd="0" presId="urn:microsoft.com/office/officeart/2005/8/layout/hProcess4"/>
    <dgm:cxn modelId="{DF889A2E-542D-4B4C-BA91-30107DEE2C0A}" type="presOf" srcId="{B50EF056-E483-4F27-BF95-8AF94FFCCEEA}" destId="{26B7E905-965A-4B76-915B-6F6C6AC25465}" srcOrd="0" destOrd="1" presId="urn:microsoft.com/office/officeart/2005/8/layout/hProcess4"/>
    <dgm:cxn modelId="{43351030-1D04-45E3-AF07-62D80E66C64E}" type="presOf" srcId="{D2605546-42BA-486B-9E5C-A3C5F623005F}" destId="{DB99730E-47EA-47E4-8655-DFAA17B22F33}" srcOrd="0" destOrd="1" presId="urn:microsoft.com/office/officeart/2005/8/layout/hProcess4"/>
    <dgm:cxn modelId="{32070F08-4F9F-4B65-A180-3EA18D17B61F}" type="presOf" srcId="{4D37DDA4-8D6A-423A-BF88-19E95089952F}" destId="{7588889C-9833-4048-87EF-E1565A7EC9F1}" srcOrd="0" destOrd="0" presId="urn:microsoft.com/office/officeart/2005/8/layout/hProcess4"/>
    <dgm:cxn modelId="{CCE1673A-2911-4018-868F-28A600717C13}" type="presOf" srcId="{D4592BCC-007C-4C14-8F16-6D782D5D9998}" destId="{4948F32C-9EB3-49B2-8FDD-D55DE1C522AF}" srcOrd="0" destOrd="1" presId="urn:microsoft.com/office/officeart/2005/8/layout/hProcess4"/>
    <dgm:cxn modelId="{3FCFCB2F-1C46-49BB-A25C-7A8E9DD2CB47}" type="presOf" srcId="{FC989D21-9BFC-412B-A45F-BDB0B5F32020}" destId="{4948F32C-9EB3-49B2-8FDD-D55DE1C522AF}" srcOrd="0" destOrd="2" presId="urn:microsoft.com/office/officeart/2005/8/layout/hProcess4"/>
    <dgm:cxn modelId="{EA404D99-12F3-4093-915B-386D2C2E6A1E}" type="presOf" srcId="{51C9B38E-C911-4345-BBEE-B34F4D2E6A49}" destId="{00334F5E-4B52-4538-8B53-5AC152C22AFF}" srcOrd="0"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1528B9B8-1C73-49CA-AECF-6D608EBE5160}" type="presOf" srcId="{854302C9-5182-46C7-934F-3D492B202461}" destId="{66176D20-66AE-4A7E-AF45-46EBBD7B0075}" srcOrd="0"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C674E328-6EAF-4141-83D0-8061FA3CC4FE}" type="presOf" srcId="{0DD09168-91FE-45C8-A791-ED51EE247BA8}" destId="{653BD61F-BEC3-49E5-A5A2-C53FFC878E3C}" srcOrd="0" destOrd="0" presId="urn:microsoft.com/office/officeart/2005/8/layout/hProcess4"/>
    <dgm:cxn modelId="{0BA37AD4-55FC-4D86-91B5-C191A8DD9CA8}" type="presOf" srcId="{76DF079A-9985-4001-BF0B-D696FAE298DD}" destId="{4948F32C-9EB3-49B2-8FDD-D55DE1C522AF}" srcOrd="0" destOrd="0"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30FCCEE3-3F18-4230-B24B-515391B67810}" srcId="{6CB6009B-0EA8-47EE-936A-019D6C7A17F8}" destId="{A8CE913D-41AC-4A93-B3F3-EF791AA2A3DF}" srcOrd="0" destOrd="0" parTransId="{A6BD02F8-0F5D-4160-BA6B-21C1DD81CF79}" sibTransId="{73334043-60FB-4664-8A80-1B15661D489C}"/>
    <dgm:cxn modelId="{EFFEF82C-C71B-42A5-8B25-552C5BCA9A78}" type="presOf" srcId="{B50EF056-E483-4F27-BF95-8AF94FFCCEEA}" destId="{6137B469-4712-4293-94CC-959123BA9D16}" srcOrd="1" destOrd="1"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607EF1A7-FEC7-424B-8A67-128B8A065244}" srcId="{6CB6009B-0EA8-47EE-936A-019D6C7A17F8}" destId="{0874C677-2AAD-40A5-B944-5BF796882D76}" srcOrd="3" destOrd="0" parTransId="{80526DF5-E67B-45BB-9074-35E522A840DD}" sibTransId="{CDC4143C-8147-4255-975E-1F22C35C7E54}"/>
    <dgm:cxn modelId="{6C0008EA-4796-4322-BD0B-19A3A24B06E5}" srcId="{4D37DDA4-8D6A-423A-BF88-19E95089952F}" destId="{C038AD5C-A00F-48D1-9D49-AE5870C65539}" srcOrd="0" destOrd="0" parTransId="{A964EB38-82C0-4ED2-A3FC-80561CBAC18E}" sibTransId="{71BEAEA0-886C-4C6D-B811-8CDCBD507EA2}"/>
    <dgm:cxn modelId="{B4085F96-C5E2-42B7-A2AD-9908A3401B0C}" type="presOf" srcId="{0874C677-2AAD-40A5-B944-5BF796882D76}" destId="{0CEF0912-A364-4DE4-84AE-B2E3D0A5B528}" srcOrd="1" destOrd="3" presId="urn:microsoft.com/office/officeart/2005/8/layout/hProcess4"/>
    <dgm:cxn modelId="{7E6C0EB6-B5AE-4494-AB77-83D8C0793EF6}" type="presOf" srcId="{C038AD5C-A00F-48D1-9D49-AE5870C65539}" destId="{26B7E905-965A-4B76-915B-6F6C6AC25465}" srcOrd="0" destOrd="0" presId="urn:microsoft.com/office/officeart/2005/8/layout/hProcess4"/>
    <dgm:cxn modelId="{A4C19A6E-2BAD-436C-9AFD-A8DBA73806BA}" type="presOf" srcId="{C8ECB9DC-12A6-46DF-B11E-A0A2B627749B}" destId="{51BC1071-EF73-4DF6-9978-0AD16BD54B47}" srcOrd="0" destOrd="0" presId="urn:microsoft.com/office/officeart/2005/8/layout/hProcess4"/>
    <dgm:cxn modelId="{D40CB978-2A90-4FEE-A0A0-4F5D51C9808C}" type="presOf" srcId="{659299E4-37F7-468A-B20B-1E9A8BAB00DA}" destId="{0CEF0912-A364-4DE4-84AE-B2E3D0A5B528}" srcOrd="1" destOrd="2" presId="urn:microsoft.com/office/officeart/2005/8/layout/hProcess4"/>
    <dgm:cxn modelId="{9699876D-E6C1-45C7-913F-9651C4A69904}" type="presOf" srcId="{0874C677-2AAD-40A5-B944-5BF796882D76}" destId="{DB99730E-47EA-47E4-8655-DFAA17B22F33}" srcOrd="0" destOrd="3"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30C701A9-89A9-4BE3-8E56-E5B84FCD0D1D}" type="presParOf" srcId="{51BC1071-EF73-4DF6-9978-0AD16BD54B47}" destId="{EA35C5F8-E164-4838-9BF7-CC1743E1734C}" srcOrd="0" destOrd="0" presId="urn:microsoft.com/office/officeart/2005/8/layout/hProcess4"/>
    <dgm:cxn modelId="{1715A19E-5655-459C-8A87-957D7CD70352}" type="presParOf" srcId="{51BC1071-EF73-4DF6-9978-0AD16BD54B47}" destId="{EF7688F7-13E3-49B3-BBB6-06A6A66B5897}" srcOrd="1" destOrd="0" presId="urn:microsoft.com/office/officeart/2005/8/layout/hProcess4"/>
    <dgm:cxn modelId="{637C2E58-457C-4D1C-B0AF-5B633A24FA40}" type="presParOf" srcId="{51BC1071-EF73-4DF6-9978-0AD16BD54B47}" destId="{A48D0C40-E0B2-4F59-B2C6-39D98BA1E72F}" srcOrd="2" destOrd="0" presId="urn:microsoft.com/office/officeart/2005/8/layout/hProcess4"/>
    <dgm:cxn modelId="{FD9CA88F-4B40-4980-8E57-EB7FB1B7CC36}" type="presParOf" srcId="{A48D0C40-E0B2-4F59-B2C6-39D98BA1E72F}" destId="{7A7493C6-A7B2-4168-BB94-E429A490894D}" srcOrd="0" destOrd="0" presId="urn:microsoft.com/office/officeart/2005/8/layout/hProcess4"/>
    <dgm:cxn modelId="{A3C7F891-97D2-4D87-BCB6-91EC0203FFBF}" type="presParOf" srcId="{7A7493C6-A7B2-4168-BB94-E429A490894D}" destId="{4CDB75FE-4515-4970-A792-63E6CD19B55D}" srcOrd="0" destOrd="0" presId="urn:microsoft.com/office/officeart/2005/8/layout/hProcess4"/>
    <dgm:cxn modelId="{8FB13F8A-1E0E-4535-BB40-FD736BDD7996}" type="presParOf" srcId="{7A7493C6-A7B2-4168-BB94-E429A490894D}" destId="{4948F32C-9EB3-49B2-8FDD-D55DE1C522AF}" srcOrd="1" destOrd="0" presId="urn:microsoft.com/office/officeart/2005/8/layout/hProcess4"/>
    <dgm:cxn modelId="{D1DF072D-93EB-4337-B0F6-6A73E51851B4}" type="presParOf" srcId="{7A7493C6-A7B2-4168-BB94-E429A490894D}" destId="{A940BBC9-9C27-400B-AE9F-A6B14802CB12}" srcOrd="2" destOrd="0" presId="urn:microsoft.com/office/officeart/2005/8/layout/hProcess4"/>
    <dgm:cxn modelId="{BA4ADD51-5EA5-4F61-8DCD-2060CB9CFC01}" type="presParOf" srcId="{7A7493C6-A7B2-4168-BB94-E429A490894D}" destId="{66176D20-66AE-4A7E-AF45-46EBBD7B0075}" srcOrd="3" destOrd="0" presId="urn:microsoft.com/office/officeart/2005/8/layout/hProcess4"/>
    <dgm:cxn modelId="{56635728-F983-4F46-B12A-D0F4E60FBE65}" type="presParOf" srcId="{7A7493C6-A7B2-4168-BB94-E429A490894D}" destId="{881913A7-7E4D-4494-9C3D-F53ADA467177}" srcOrd="4" destOrd="0" presId="urn:microsoft.com/office/officeart/2005/8/layout/hProcess4"/>
    <dgm:cxn modelId="{2D460AEE-ED09-4B33-9A2B-7CEE90F30233}" type="presParOf" srcId="{A48D0C40-E0B2-4F59-B2C6-39D98BA1E72F}" destId="{00334F5E-4B52-4538-8B53-5AC152C22AFF}" srcOrd="1" destOrd="0" presId="urn:microsoft.com/office/officeart/2005/8/layout/hProcess4"/>
    <dgm:cxn modelId="{FE456080-AE92-450C-AD51-130EBACB8853}" type="presParOf" srcId="{A48D0C40-E0B2-4F59-B2C6-39D98BA1E72F}" destId="{D3D2DF85-656B-45FC-BFEA-857A1167AB26}" srcOrd="2" destOrd="0" presId="urn:microsoft.com/office/officeart/2005/8/layout/hProcess4"/>
    <dgm:cxn modelId="{CE141F42-1770-47DE-869F-3C9985A17711}" type="presParOf" srcId="{D3D2DF85-656B-45FC-BFEA-857A1167AB26}" destId="{69F6A34A-7E8E-4FF8-A679-935B136EDBEF}" srcOrd="0" destOrd="0" presId="urn:microsoft.com/office/officeart/2005/8/layout/hProcess4"/>
    <dgm:cxn modelId="{C288E510-B57A-415F-B2BB-FD657A4F9C00}" type="presParOf" srcId="{D3D2DF85-656B-45FC-BFEA-857A1167AB26}" destId="{DB99730E-47EA-47E4-8655-DFAA17B22F33}" srcOrd="1" destOrd="0" presId="urn:microsoft.com/office/officeart/2005/8/layout/hProcess4"/>
    <dgm:cxn modelId="{364B7DFB-9081-42DB-B4A0-3FE370D6DE9B}" type="presParOf" srcId="{D3D2DF85-656B-45FC-BFEA-857A1167AB26}" destId="{0CEF0912-A364-4DE4-84AE-B2E3D0A5B528}" srcOrd="2" destOrd="0" presId="urn:microsoft.com/office/officeart/2005/8/layout/hProcess4"/>
    <dgm:cxn modelId="{3EF1C8E5-1B10-4D42-A8DD-1C4B863A41E8}" type="presParOf" srcId="{D3D2DF85-656B-45FC-BFEA-857A1167AB26}" destId="{3D5EAD35-5713-459F-B5AC-B47E7943CE8E}" srcOrd="3" destOrd="0" presId="urn:microsoft.com/office/officeart/2005/8/layout/hProcess4"/>
    <dgm:cxn modelId="{E22646F3-D100-45F1-A320-3C7CC7FC5078}" type="presParOf" srcId="{D3D2DF85-656B-45FC-BFEA-857A1167AB26}" destId="{92CB2F74-C3C4-47DC-A84D-FCAD5415549C}" srcOrd="4" destOrd="0" presId="urn:microsoft.com/office/officeart/2005/8/layout/hProcess4"/>
    <dgm:cxn modelId="{D082E08C-6026-4C66-85D4-5F2A5F1C409F}" type="presParOf" srcId="{A48D0C40-E0B2-4F59-B2C6-39D98BA1E72F}" destId="{653BD61F-BEC3-49E5-A5A2-C53FFC878E3C}" srcOrd="3" destOrd="0" presId="urn:microsoft.com/office/officeart/2005/8/layout/hProcess4"/>
    <dgm:cxn modelId="{4BB49873-D2E2-454F-B2B6-690FF7F09AFD}" type="presParOf" srcId="{A48D0C40-E0B2-4F59-B2C6-39D98BA1E72F}" destId="{6147C477-1767-46D3-9B4A-84CBB4021D37}" srcOrd="4" destOrd="0" presId="urn:microsoft.com/office/officeart/2005/8/layout/hProcess4"/>
    <dgm:cxn modelId="{ECF1F115-D41B-462A-AD50-9E890F761492}" type="presParOf" srcId="{6147C477-1767-46D3-9B4A-84CBB4021D37}" destId="{0D90718C-697A-4289-88A0-43DFAD61D4A4}" srcOrd="0" destOrd="0" presId="urn:microsoft.com/office/officeart/2005/8/layout/hProcess4"/>
    <dgm:cxn modelId="{B1663937-F58A-4617-88C9-E26DDCA87906}" type="presParOf" srcId="{6147C477-1767-46D3-9B4A-84CBB4021D37}" destId="{26B7E905-965A-4B76-915B-6F6C6AC25465}" srcOrd="1" destOrd="0" presId="urn:microsoft.com/office/officeart/2005/8/layout/hProcess4"/>
    <dgm:cxn modelId="{85ECDE4A-7B5A-443E-93C6-C00AE596422A}" type="presParOf" srcId="{6147C477-1767-46D3-9B4A-84CBB4021D37}" destId="{6137B469-4712-4293-94CC-959123BA9D16}" srcOrd="2" destOrd="0" presId="urn:microsoft.com/office/officeart/2005/8/layout/hProcess4"/>
    <dgm:cxn modelId="{BBDADBE8-73BD-473E-AF38-683165097EAC}" type="presParOf" srcId="{6147C477-1767-46D3-9B4A-84CBB4021D37}" destId="{7588889C-9833-4048-87EF-E1565A7EC9F1}" srcOrd="3" destOrd="0" presId="urn:microsoft.com/office/officeart/2005/8/layout/hProcess4"/>
    <dgm:cxn modelId="{892FDDD0-5760-4331-9B72-C1B63B13E344}"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ECB9DC-12A6-46DF-B11E-A0A2B627749B}" type="doc">
      <dgm:prSet loTypeId="urn:microsoft.com/office/officeart/2005/8/layout/hProcess4" loCatId="process" qsTypeId="urn:microsoft.com/office/officeart/2005/8/quickstyle/simple5" qsCatId="simple" csTypeId="urn:microsoft.com/office/officeart/2005/8/colors/accent0_1" csCatId="mainScheme" phldr="1"/>
      <dgm:spPr/>
      <dgm:t>
        <a:bodyPr/>
        <a:lstStyle/>
        <a:p>
          <a:endParaRPr lang="en-US"/>
        </a:p>
      </dgm:t>
    </dgm:pt>
    <dgm:pt modelId="{854302C9-5182-46C7-934F-3D492B202461}">
      <dgm:prSet phldrT="[Text]"/>
      <dgm:spPr/>
      <dgm:t>
        <a:bodyPr/>
        <a:lstStyle/>
        <a:p>
          <a:r>
            <a:rPr lang="en-US" dirty="0" smtClean="0"/>
            <a:t>Pre-Assessment</a:t>
          </a:r>
          <a:endParaRPr lang="en-US" dirty="0"/>
        </a:p>
      </dgm:t>
    </dgm:pt>
    <dgm:pt modelId="{13173A17-4C8F-4E0A-B4A5-B4C68DD7E436}" type="parTrans" cxnId="{1B78CEF1-91EE-46DF-B976-34AD517794B2}">
      <dgm:prSet/>
      <dgm:spPr/>
      <dgm:t>
        <a:bodyPr/>
        <a:lstStyle/>
        <a:p>
          <a:endParaRPr lang="en-US"/>
        </a:p>
      </dgm:t>
    </dgm:pt>
    <dgm:pt modelId="{51C9B38E-C911-4345-BBEE-B34F4D2E6A49}" type="sibTrans" cxnId="{1B78CEF1-91EE-46DF-B976-34AD517794B2}">
      <dgm:prSet/>
      <dgm:spPr/>
      <dgm:t>
        <a:bodyPr/>
        <a:lstStyle/>
        <a:p>
          <a:endParaRPr lang="en-US"/>
        </a:p>
      </dgm:t>
    </dgm:pt>
    <dgm:pt modelId="{D4592BCC-007C-4C14-8F16-6D782D5D9998}">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Misconceptions</a:t>
          </a:r>
          <a:endParaRPr lang="en-US" dirty="0"/>
        </a:p>
      </dgm:t>
    </dgm:pt>
    <dgm:pt modelId="{5B3B049D-B76F-4FCE-A8DB-385E774B525B}" type="parTrans" cxnId="{AF8903C2-D672-447F-8E3B-FE3B0CDA3F73}">
      <dgm:prSet/>
      <dgm:spPr/>
      <dgm:t>
        <a:bodyPr/>
        <a:lstStyle/>
        <a:p>
          <a:endParaRPr lang="en-US"/>
        </a:p>
      </dgm:t>
    </dgm:pt>
    <dgm:pt modelId="{80C7DC0B-066B-4963-BB1E-89DCCBD97D4F}" type="sibTrans" cxnId="{AF8903C2-D672-447F-8E3B-FE3B0CDA3F73}">
      <dgm:prSet/>
      <dgm:spPr/>
      <dgm:t>
        <a:bodyPr/>
        <a:lstStyle/>
        <a:p>
          <a:endParaRPr lang="en-US"/>
        </a:p>
      </dgm:t>
    </dgm:pt>
    <dgm:pt modelId="{6CB6009B-0EA8-47EE-936A-019D6C7A17F8}">
      <dgm:prSet phldrT="[Text]"/>
      <dgm:spPr/>
      <dgm:t>
        <a:bodyPr/>
        <a:lstStyle/>
        <a:p>
          <a:r>
            <a:rPr lang="en-US" dirty="0" smtClean="0"/>
            <a:t>Collaborative Task</a:t>
          </a:r>
          <a:endParaRPr lang="en-US" dirty="0"/>
        </a:p>
      </dgm:t>
    </dgm:pt>
    <dgm:pt modelId="{1940F368-3620-452F-829F-421F0486D689}" type="parTrans" cxnId="{F4F526E8-6E2D-42F6-BA1A-E60A427B2CCE}">
      <dgm:prSet/>
      <dgm:spPr/>
      <dgm:t>
        <a:bodyPr/>
        <a:lstStyle/>
        <a:p>
          <a:endParaRPr lang="en-US"/>
        </a:p>
      </dgm:t>
    </dgm:pt>
    <dgm:pt modelId="{0DD09168-91FE-45C8-A791-ED51EE247BA8}" type="sibTrans" cxnId="{F4F526E8-6E2D-42F6-BA1A-E60A427B2CCE}">
      <dgm:prSet/>
      <dgm:spPr/>
      <dgm:t>
        <a:bodyPr/>
        <a:lstStyle/>
        <a:p>
          <a:endParaRPr lang="en-US"/>
        </a:p>
      </dgm:t>
    </dgm:pt>
    <dgm:pt modelId="{A8CE913D-41AC-4A93-B3F3-EF791AA2A3D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Feedback</a:t>
          </a:r>
          <a:endParaRPr lang="en-US" dirty="0"/>
        </a:p>
      </dgm:t>
    </dgm:pt>
    <dgm:pt modelId="{A6BD02F8-0F5D-4160-BA6B-21C1DD81CF79}" type="parTrans" cxnId="{30FCCEE3-3F18-4230-B24B-515391B67810}">
      <dgm:prSet/>
      <dgm:spPr/>
      <dgm:t>
        <a:bodyPr/>
        <a:lstStyle/>
        <a:p>
          <a:endParaRPr lang="en-US"/>
        </a:p>
      </dgm:t>
    </dgm:pt>
    <dgm:pt modelId="{73334043-60FB-4664-8A80-1B15661D489C}" type="sibTrans" cxnId="{30FCCEE3-3F18-4230-B24B-515391B67810}">
      <dgm:prSet/>
      <dgm:spPr/>
      <dgm:t>
        <a:bodyPr/>
        <a:lstStyle/>
        <a:p>
          <a:endParaRPr lang="en-US"/>
        </a:p>
      </dgm:t>
    </dgm:pt>
    <dgm:pt modelId="{D2605546-42BA-486B-9E5C-A3C5F623005F}">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Discussion</a:t>
          </a:r>
          <a:endParaRPr lang="en-US" dirty="0"/>
        </a:p>
      </dgm:t>
    </dgm:pt>
    <dgm:pt modelId="{90141D2E-F7BD-4068-97F7-06BDA4EF8A99}" type="parTrans" cxnId="{ED165021-662F-4420-A977-679B01A06EFC}">
      <dgm:prSet/>
      <dgm:spPr/>
      <dgm:t>
        <a:bodyPr/>
        <a:lstStyle/>
        <a:p>
          <a:endParaRPr lang="en-US"/>
        </a:p>
      </dgm:t>
    </dgm:pt>
    <dgm:pt modelId="{3FF891CF-5B7D-426A-A584-54626AA6D6A0}" type="sibTrans" cxnId="{ED165021-662F-4420-A977-679B01A06EFC}">
      <dgm:prSet/>
      <dgm:spPr/>
      <dgm:t>
        <a:bodyPr/>
        <a:lstStyle/>
        <a:p>
          <a:endParaRPr lang="en-US"/>
        </a:p>
      </dgm:t>
    </dgm:pt>
    <dgm:pt modelId="{4D37DDA4-8D6A-423A-BF88-19E95089952F}">
      <dgm:prSet phldrT="[Text]"/>
      <dgm:spPr/>
      <dgm:t>
        <a:bodyPr/>
        <a:lstStyle/>
        <a:p>
          <a:r>
            <a:rPr lang="en-US" dirty="0" smtClean="0"/>
            <a:t>Post-Assessment</a:t>
          </a:r>
          <a:endParaRPr lang="en-US" dirty="0"/>
        </a:p>
      </dgm:t>
    </dgm:pt>
    <dgm:pt modelId="{7A645A8E-EA4B-4F81-A6C8-63FEBFD6D977}" type="parTrans" cxnId="{B1386E2D-7B6F-462D-ADA7-E15789BC9EAA}">
      <dgm:prSet/>
      <dgm:spPr/>
      <dgm:t>
        <a:bodyPr/>
        <a:lstStyle/>
        <a:p>
          <a:endParaRPr lang="en-US"/>
        </a:p>
      </dgm:t>
    </dgm:pt>
    <dgm:pt modelId="{2C9CAED6-B7AA-48CF-AF06-B24C1EFE9C7C}" type="sibTrans" cxnId="{B1386E2D-7B6F-462D-ADA7-E15789BC9EAA}">
      <dgm:prSet/>
      <dgm:spPr/>
      <dgm:t>
        <a:bodyPr/>
        <a:lstStyle/>
        <a:p>
          <a:endParaRPr lang="en-US"/>
        </a:p>
      </dgm:t>
    </dgm:pt>
    <dgm:pt modelId="{C038AD5C-A00F-48D1-9D49-AE5870C65539}">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Improvement</a:t>
          </a:r>
          <a:endParaRPr lang="en-US" dirty="0"/>
        </a:p>
      </dgm:t>
    </dgm:pt>
    <dgm:pt modelId="{A964EB38-82C0-4ED2-A3FC-80561CBAC18E}" type="parTrans" cxnId="{6C0008EA-4796-4322-BD0B-19A3A24B06E5}">
      <dgm:prSet/>
      <dgm:spPr/>
      <dgm:t>
        <a:bodyPr/>
        <a:lstStyle/>
        <a:p>
          <a:endParaRPr lang="en-US"/>
        </a:p>
      </dgm:t>
    </dgm:pt>
    <dgm:pt modelId="{71BEAEA0-886C-4C6D-B811-8CDCBD507EA2}" type="sibTrans" cxnId="{6C0008EA-4796-4322-BD0B-19A3A24B06E5}">
      <dgm:prSet/>
      <dgm:spPr/>
      <dgm:t>
        <a:bodyPr/>
        <a:lstStyle/>
        <a:p>
          <a:endParaRPr lang="en-US"/>
        </a:p>
      </dgm:t>
    </dgm:pt>
    <dgm:pt modelId="{B50EF056-E483-4F27-BF95-8AF94FFCCEEA}">
      <dgm:prSet phldrT="[Text]"/>
      <dgm:spPr>
        <a:solidFill>
          <a:schemeClr val="bg2">
            <a:lumMod val="90000"/>
          </a:schemeClr>
        </a:solidFill>
        <a:ln>
          <a:solidFill>
            <a:schemeClr val="bg2">
              <a:lumMod val="2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Deeper Understanding</a:t>
          </a:r>
          <a:endParaRPr lang="en-US" dirty="0"/>
        </a:p>
      </dgm:t>
    </dgm:pt>
    <dgm:pt modelId="{9B477784-0564-48D4-8B31-9A36A91E548B}" type="parTrans" cxnId="{BCF4E687-86F7-455A-ADFF-5DBB5C37C6A8}">
      <dgm:prSet/>
      <dgm:spPr/>
      <dgm:t>
        <a:bodyPr/>
        <a:lstStyle/>
        <a:p>
          <a:endParaRPr lang="en-US"/>
        </a:p>
      </dgm:t>
    </dgm:pt>
    <dgm:pt modelId="{9AC56732-1C3A-452B-86CF-48758C42D633}" type="sibTrans" cxnId="{BCF4E687-86F7-455A-ADFF-5DBB5C37C6A8}">
      <dgm:prSet/>
      <dgm:spPr/>
      <dgm:t>
        <a:bodyPr/>
        <a:lstStyle/>
        <a:p>
          <a:endParaRPr lang="en-US"/>
        </a:p>
      </dgm:t>
    </dgm:pt>
    <dgm:pt modelId="{76DF079A-9985-4001-BF0B-D696FAE298DD}">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25F3EB05-3C98-4E1E-A0E4-6C5E555A11B6}" type="parTrans" cxnId="{C4C23685-C8E9-411D-8DF6-0B8142E141CC}">
      <dgm:prSet/>
      <dgm:spPr/>
      <dgm:t>
        <a:bodyPr/>
        <a:lstStyle/>
        <a:p>
          <a:endParaRPr lang="en-US"/>
        </a:p>
      </dgm:t>
    </dgm:pt>
    <dgm:pt modelId="{03B07CF7-617C-4DB4-A76A-7DBC914280A9}" type="sibTrans" cxnId="{C4C23685-C8E9-411D-8DF6-0B8142E141CC}">
      <dgm:prSet/>
      <dgm:spPr/>
      <dgm:t>
        <a:bodyPr/>
        <a:lstStyle/>
        <a:p>
          <a:endParaRPr lang="en-US"/>
        </a:p>
      </dgm:t>
    </dgm:pt>
    <dgm:pt modelId="{FC989D21-9BFC-412B-A45F-BDB0B5F32020}">
      <dgm:prSet phldrT="[Text]"/>
      <dgm:spPr>
        <a:solidFill>
          <a:schemeClr val="bg2">
            <a:lumMod val="90000"/>
            <a:alpha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Understandings</a:t>
          </a:r>
          <a:endParaRPr lang="en-US" dirty="0"/>
        </a:p>
      </dgm:t>
    </dgm:pt>
    <dgm:pt modelId="{21976B57-8DE9-4735-B9BE-A710FFA883EB}" type="parTrans" cxnId="{38AA7E60-6FB0-4E15-8533-D4A6FDDF070A}">
      <dgm:prSet/>
      <dgm:spPr/>
      <dgm:t>
        <a:bodyPr/>
        <a:lstStyle/>
        <a:p>
          <a:endParaRPr lang="en-US"/>
        </a:p>
      </dgm:t>
    </dgm:pt>
    <dgm:pt modelId="{585B438D-844D-4ABF-ACCE-F69183BA4BFC}" type="sibTrans" cxnId="{38AA7E60-6FB0-4E15-8533-D4A6FDDF070A}">
      <dgm:prSet/>
      <dgm:spPr/>
      <dgm:t>
        <a:bodyPr/>
        <a:lstStyle/>
        <a:p>
          <a:endParaRPr lang="en-US"/>
        </a:p>
      </dgm:t>
    </dgm:pt>
    <dgm:pt modelId="{0874C677-2AAD-40A5-B944-5BF796882D76}">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dirty="0"/>
        </a:p>
      </dgm:t>
    </dgm:pt>
    <dgm:pt modelId="{80526DF5-E67B-45BB-9074-35E522A840DD}" type="parTrans" cxnId="{607EF1A7-FEC7-424B-8A67-128B8A065244}">
      <dgm:prSet/>
      <dgm:spPr/>
      <dgm:t>
        <a:bodyPr/>
        <a:lstStyle/>
        <a:p>
          <a:endParaRPr lang="en-US"/>
        </a:p>
      </dgm:t>
    </dgm:pt>
    <dgm:pt modelId="{CDC4143C-8147-4255-975E-1F22C35C7E54}" type="sibTrans" cxnId="{607EF1A7-FEC7-424B-8A67-128B8A065244}">
      <dgm:prSet/>
      <dgm:spPr/>
      <dgm:t>
        <a:bodyPr/>
        <a:lstStyle/>
        <a:p>
          <a:endParaRPr lang="en-US"/>
        </a:p>
      </dgm:t>
    </dgm:pt>
    <dgm:pt modelId="{659299E4-37F7-468A-B20B-1E9A8BAB00DA}">
      <dgm:prSet phldrT="[Text]"/>
      <dgm:spPr>
        <a:solidFill>
          <a:schemeClr val="bg2">
            <a:lumMod val="90000"/>
            <a:alpha val="90000"/>
          </a:schemeClr>
        </a:solidFill>
        <a:ln>
          <a:solidFill>
            <a:schemeClr val="tx1">
              <a:lumMod val="85000"/>
              <a:lumOff val="1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Explanations</a:t>
          </a:r>
          <a:endParaRPr lang="en-US" dirty="0"/>
        </a:p>
      </dgm:t>
    </dgm:pt>
    <dgm:pt modelId="{20924E85-9626-4671-8325-7F11216CFCEE}" type="parTrans" cxnId="{E21A89CA-0128-444B-8569-AD8607F200C4}">
      <dgm:prSet/>
      <dgm:spPr/>
      <dgm:t>
        <a:bodyPr/>
        <a:lstStyle/>
        <a:p>
          <a:endParaRPr lang="en-US"/>
        </a:p>
      </dgm:t>
    </dgm:pt>
    <dgm:pt modelId="{67C42011-BE6B-443B-8C2F-72B8747F3A7F}" type="sibTrans" cxnId="{E21A89CA-0128-444B-8569-AD8607F200C4}">
      <dgm:prSet/>
      <dgm:spPr/>
      <dgm:t>
        <a:bodyPr/>
        <a:lstStyle/>
        <a:p>
          <a:endParaRPr lang="en-US"/>
        </a:p>
      </dgm:t>
    </dgm:pt>
    <dgm:pt modelId="{51BC1071-EF73-4DF6-9978-0AD16BD54B47}" type="pres">
      <dgm:prSet presAssocID="{C8ECB9DC-12A6-46DF-B11E-A0A2B627749B}" presName="Name0" presStyleCnt="0">
        <dgm:presLayoutVars>
          <dgm:dir/>
          <dgm:animLvl val="lvl"/>
          <dgm:resizeHandles val="exact"/>
        </dgm:presLayoutVars>
      </dgm:prSet>
      <dgm:spPr/>
      <dgm:t>
        <a:bodyPr/>
        <a:lstStyle/>
        <a:p>
          <a:endParaRPr lang="en-US"/>
        </a:p>
      </dgm:t>
    </dgm:pt>
    <dgm:pt modelId="{EA35C5F8-E164-4838-9BF7-CC1743E1734C}" type="pres">
      <dgm:prSet presAssocID="{C8ECB9DC-12A6-46DF-B11E-A0A2B627749B}" presName="tSp" presStyleCnt="0"/>
      <dgm:spPr/>
    </dgm:pt>
    <dgm:pt modelId="{EF7688F7-13E3-49B3-BBB6-06A6A66B5897}" type="pres">
      <dgm:prSet presAssocID="{C8ECB9DC-12A6-46DF-B11E-A0A2B627749B}" presName="bSp" presStyleCnt="0"/>
      <dgm:spPr/>
    </dgm:pt>
    <dgm:pt modelId="{A48D0C40-E0B2-4F59-B2C6-39D98BA1E72F}" type="pres">
      <dgm:prSet presAssocID="{C8ECB9DC-12A6-46DF-B11E-A0A2B627749B}" presName="process" presStyleCnt="0"/>
      <dgm:spPr/>
    </dgm:pt>
    <dgm:pt modelId="{7A7493C6-A7B2-4168-BB94-E429A490894D}" type="pres">
      <dgm:prSet presAssocID="{854302C9-5182-46C7-934F-3D492B202461}" presName="composite1" presStyleCnt="0"/>
      <dgm:spPr/>
    </dgm:pt>
    <dgm:pt modelId="{4CDB75FE-4515-4970-A792-63E6CD19B55D}" type="pres">
      <dgm:prSet presAssocID="{854302C9-5182-46C7-934F-3D492B202461}" presName="dummyNode1" presStyleLbl="node1" presStyleIdx="0" presStyleCnt="3"/>
      <dgm:spPr/>
    </dgm:pt>
    <dgm:pt modelId="{4948F32C-9EB3-49B2-8FDD-D55DE1C522AF}" type="pres">
      <dgm:prSet presAssocID="{854302C9-5182-46C7-934F-3D492B202461}" presName="childNode1" presStyleLbl="bgAcc1" presStyleIdx="0" presStyleCnt="3" custLinFactNeighborX="3054" custLinFactNeighborY="1446">
        <dgm:presLayoutVars>
          <dgm:bulletEnabled val="1"/>
        </dgm:presLayoutVars>
      </dgm:prSet>
      <dgm:spPr/>
      <dgm:t>
        <a:bodyPr/>
        <a:lstStyle/>
        <a:p>
          <a:endParaRPr lang="en-US"/>
        </a:p>
      </dgm:t>
    </dgm:pt>
    <dgm:pt modelId="{A940BBC9-9C27-400B-AE9F-A6B14802CB12}" type="pres">
      <dgm:prSet presAssocID="{854302C9-5182-46C7-934F-3D492B202461}" presName="childNode1tx" presStyleLbl="bgAcc1" presStyleIdx="0" presStyleCnt="3">
        <dgm:presLayoutVars>
          <dgm:bulletEnabled val="1"/>
        </dgm:presLayoutVars>
      </dgm:prSet>
      <dgm:spPr/>
      <dgm:t>
        <a:bodyPr/>
        <a:lstStyle/>
        <a:p>
          <a:endParaRPr lang="en-US"/>
        </a:p>
      </dgm:t>
    </dgm:pt>
    <dgm:pt modelId="{66176D20-66AE-4A7E-AF45-46EBBD7B0075}" type="pres">
      <dgm:prSet presAssocID="{854302C9-5182-46C7-934F-3D492B202461}" presName="parentNode1" presStyleLbl="node1" presStyleIdx="0" presStyleCnt="3" custLinFactY="-100000" custLinFactNeighborX="-40690" custLinFactNeighborY="-175300">
        <dgm:presLayoutVars>
          <dgm:chMax val="1"/>
          <dgm:bulletEnabled val="1"/>
        </dgm:presLayoutVars>
      </dgm:prSet>
      <dgm:spPr/>
      <dgm:t>
        <a:bodyPr/>
        <a:lstStyle/>
        <a:p>
          <a:endParaRPr lang="en-US"/>
        </a:p>
      </dgm:t>
    </dgm:pt>
    <dgm:pt modelId="{881913A7-7E4D-4494-9C3D-F53ADA467177}" type="pres">
      <dgm:prSet presAssocID="{854302C9-5182-46C7-934F-3D492B202461}" presName="connSite1" presStyleCnt="0"/>
      <dgm:spPr/>
    </dgm:pt>
    <dgm:pt modelId="{00334F5E-4B52-4538-8B53-5AC152C22AFF}" type="pres">
      <dgm:prSet presAssocID="{51C9B38E-C911-4345-BBEE-B34F4D2E6A49}" presName="Name9" presStyleLbl="sibTrans2D1" presStyleIdx="0" presStyleCnt="2" custAng="19171601" custLinFactNeighborX="-24018" custLinFactNeighborY="13652"/>
      <dgm:spPr/>
      <dgm:t>
        <a:bodyPr/>
        <a:lstStyle/>
        <a:p>
          <a:endParaRPr lang="en-US"/>
        </a:p>
      </dgm:t>
    </dgm:pt>
    <dgm:pt modelId="{D3D2DF85-656B-45FC-BFEA-857A1167AB26}" type="pres">
      <dgm:prSet presAssocID="{6CB6009B-0EA8-47EE-936A-019D6C7A17F8}" presName="composite2" presStyleCnt="0"/>
      <dgm:spPr/>
    </dgm:pt>
    <dgm:pt modelId="{69F6A34A-7E8E-4FF8-A679-935B136EDBEF}" type="pres">
      <dgm:prSet presAssocID="{6CB6009B-0EA8-47EE-936A-019D6C7A17F8}" presName="dummyNode2" presStyleLbl="node1" presStyleIdx="0" presStyleCnt="3"/>
      <dgm:spPr/>
    </dgm:pt>
    <dgm:pt modelId="{DB99730E-47EA-47E4-8655-DFAA17B22F33}" type="pres">
      <dgm:prSet presAssocID="{6CB6009B-0EA8-47EE-936A-019D6C7A17F8}" presName="childNode2" presStyleLbl="bgAcc1" presStyleIdx="1" presStyleCnt="3">
        <dgm:presLayoutVars>
          <dgm:bulletEnabled val="1"/>
        </dgm:presLayoutVars>
      </dgm:prSet>
      <dgm:spPr/>
      <dgm:t>
        <a:bodyPr/>
        <a:lstStyle/>
        <a:p>
          <a:endParaRPr lang="en-US"/>
        </a:p>
      </dgm:t>
    </dgm:pt>
    <dgm:pt modelId="{0CEF0912-A364-4DE4-84AE-B2E3D0A5B528}" type="pres">
      <dgm:prSet presAssocID="{6CB6009B-0EA8-47EE-936A-019D6C7A17F8}" presName="childNode2tx" presStyleLbl="bgAcc1" presStyleIdx="1" presStyleCnt="3">
        <dgm:presLayoutVars>
          <dgm:bulletEnabled val="1"/>
        </dgm:presLayoutVars>
      </dgm:prSet>
      <dgm:spPr/>
      <dgm:t>
        <a:bodyPr/>
        <a:lstStyle/>
        <a:p>
          <a:endParaRPr lang="en-US"/>
        </a:p>
      </dgm:t>
    </dgm:pt>
    <dgm:pt modelId="{3D5EAD35-5713-459F-B5AC-B47E7943CE8E}" type="pres">
      <dgm:prSet presAssocID="{6CB6009B-0EA8-47EE-936A-019D6C7A17F8}" presName="parentNode2" presStyleLbl="node1" presStyleIdx="1" presStyleCnt="3" custLinFactY="100000" custLinFactNeighborX="14073" custLinFactNeighborY="143705">
        <dgm:presLayoutVars>
          <dgm:chMax val="0"/>
          <dgm:bulletEnabled val="1"/>
        </dgm:presLayoutVars>
      </dgm:prSet>
      <dgm:spPr/>
      <dgm:t>
        <a:bodyPr/>
        <a:lstStyle/>
        <a:p>
          <a:endParaRPr lang="en-US"/>
        </a:p>
      </dgm:t>
    </dgm:pt>
    <dgm:pt modelId="{92CB2F74-C3C4-47DC-A84D-FCAD5415549C}" type="pres">
      <dgm:prSet presAssocID="{6CB6009B-0EA8-47EE-936A-019D6C7A17F8}" presName="connSite2" presStyleCnt="0"/>
      <dgm:spPr/>
    </dgm:pt>
    <dgm:pt modelId="{653BD61F-BEC3-49E5-A5A2-C53FFC878E3C}" type="pres">
      <dgm:prSet presAssocID="{0DD09168-91FE-45C8-A791-ED51EE247BA8}" presName="Name18" presStyleLbl="sibTrans2D1" presStyleIdx="1" presStyleCnt="2" custAng="1509801" custScaleX="116990" custScaleY="96489" custLinFactNeighborX="-27115" custLinFactNeighborY="-28256"/>
      <dgm:spPr/>
      <dgm:t>
        <a:bodyPr/>
        <a:lstStyle/>
        <a:p>
          <a:endParaRPr lang="en-US"/>
        </a:p>
      </dgm:t>
    </dgm:pt>
    <dgm:pt modelId="{6147C477-1767-46D3-9B4A-84CBB4021D37}" type="pres">
      <dgm:prSet presAssocID="{4D37DDA4-8D6A-423A-BF88-19E95089952F}" presName="composite1" presStyleCnt="0"/>
      <dgm:spPr/>
    </dgm:pt>
    <dgm:pt modelId="{0D90718C-697A-4289-88A0-43DFAD61D4A4}" type="pres">
      <dgm:prSet presAssocID="{4D37DDA4-8D6A-423A-BF88-19E95089952F}" presName="dummyNode1" presStyleLbl="node1" presStyleIdx="1" presStyleCnt="3"/>
      <dgm:spPr/>
    </dgm:pt>
    <dgm:pt modelId="{26B7E905-965A-4B76-915B-6F6C6AC25465}" type="pres">
      <dgm:prSet presAssocID="{4D37DDA4-8D6A-423A-BF88-19E95089952F}" presName="childNode1" presStyleLbl="bgAcc1" presStyleIdx="2" presStyleCnt="3">
        <dgm:presLayoutVars>
          <dgm:bulletEnabled val="1"/>
        </dgm:presLayoutVars>
      </dgm:prSet>
      <dgm:spPr/>
      <dgm:t>
        <a:bodyPr/>
        <a:lstStyle/>
        <a:p>
          <a:endParaRPr lang="en-US"/>
        </a:p>
      </dgm:t>
    </dgm:pt>
    <dgm:pt modelId="{6137B469-4712-4293-94CC-959123BA9D16}" type="pres">
      <dgm:prSet presAssocID="{4D37DDA4-8D6A-423A-BF88-19E95089952F}" presName="childNode1tx" presStyleLbl="bgAcc1" presStyleIdx="2" presStyleCnt="3">
        <dgm:presLayoutVars>
          <dgm:bulletEnabled val="1"/>
        </dgm:presLayoutVars>
      </dgm:prSet>
      <dgm:spPr/>
      <dgm:t>
        <a:bodyPr/>
        <a:lstStyle/>
        <a:p>
          <a:endParaRPr lang="en-US"/>
        </a:p>
      </dgm:t>
    </dgm:pt>
    <dgm:pt modelId="{7588889C-9833-4048-87EF-E1565A7EC9F1}" type="pres">
      <dgm:prSet presAssocID="{4D37DDA4-8D6A-423A-BF88-19E95089952F}" presName="parentNode1" presStyleLbl="node1" presStyleIdx="2" presStyleCnt="3" custLinFactY="-100000" custLinFactNeighborX="14586" custLinFactNeighborY="-179656">
        <dgm:presLayoutVars>
          <dgm:chMax val="1"/>
          <dgm:bulletEnabled val="1"/>
        </dgm:presLayoutVars>
      </dgm:prSet>
      <dgm:spPr/>
      <dgm:t>
        <a:bodyPr/>
        <a:lstStyle/>
        <a:p>
          <a:endParaRPr lang="en-US"/>
        </a:p>
      </dgm:t>
    </dgm:pt>
    <dgm:pt modelId="{7859ED4B-628E-44B1-8DAC-AE80B39F376B}" type="pres">
      <dgm:prSet presAssocID="{4D37DDA4-8D6A-423A-BF88-19E95089952F}" presName="connSite1" presStyleCnt="0"/>
      <dgm:spPr/>
    </dgm:pt>
  </dgm:ptLst>
  <dgm:cxnLst>
    <dgm:cxn modelId="{408EA340-8DE5-490E-9C24-F78092A89E9D}" type="presOf" srcId="{FC989D21-9BFC-412B-A45F-BDB0B5F32020}" destId="{4948F32C-9EB3-49B2-8FDD-D55DE1C522AF}" srcOrd="0" destOrd="2" presId="urn:microsoft.com/office/officeart/2005/8/layout/hProcess4"/>
    <dgm:cxn modelId="{BCF4E687-86F7-455A-ADFF-5DBB5C37C6A8}" srcId="{4D37DDA4-8D6A-423A-BF88-19E95089952F}" destId="{B50EF056-E483-4F27-BF95-8AF94FFCCEEA}" srcOrd="1" destOrd="0" parTransId="{9B477784-0564-48D4-8B31-9A36A91E548B}" sibTransId="{9AC56732-1C3A-452B-86CF-48758C42D633}"/>
    <dgm:cxn modelId="{09059A25-BFC0-4986-B375-59E86AC90576}" type="presOf" srcId="{A8CE913D-41AC-4A93-B3F3-EF791AA2A3DF}" destId="{DB99730E-47EA-47E4-8655-DFAA17B22F33}" srcOrd="0" destOrd="0" presId="urn:microsoft.com/office/officeart/2005/8/layout/hProcess4"/>
    <dgm:cxn modelId="{C4C23685-C8E9-411D-8DF6-0B8142E141CC}" srcId="{854302C9-5182-46C7-934F-3D492B202461}" destId="{76DF079A-9985-4001-BF0B-D696FAE298DD}" srcOrd="0" destOrd="0" parTransId="{25F3EB05-3C98-4E1E-A0E4-6C5E555A11B6}" sibTransId="{03B07CF7-617C-4DB4-A76A-7DBC914280A9}"/>
    <dgm:cxn modelId="{38AA7E60-6FB0-4E15-8533-D4A6FDDF070A}" srcId="{854302C9-5182-46C7-934F-3D492B202461}" destId="{FC989D21-9BFC-412B-A45F-BDB0B5F32020}" srcOrd="2" destOrd="0" parTransId="{21976B57-8DE9-4735-B9BE-A710FFA883EB}" sibTransId="{585B438D-844D-4ABF-ACCE-F69183BA4BFC}"/>
    <dgm:cxn modelId="{D789ED53-9228-4D81-A044-2629AD984CBA}" type="presOf" srcId="{C038AD5C-A00F-48D1-9D49-AE5870C65539}" destId="{26B7E905-965A-4B76-915B-6F6C6AC25465}" srcOrd="0" destOrd="0" presId="urn:microsoft.com/office/officeart/2005/8/layout/hProcess4"/>
    <dgm:cxn modelId="{2366BD2E-40F9-40A2-A8EB-0F4A7D7DE952}" type="presOf" srcId="{4D37DDA4-8D6A-423A-BF88-19E95089952F}" destId="{7588889C-9833-4048-87EF-E1565A7EC9F1}" srcOrd="0" destOrd="0" presId="urn:microsoft.com/office/officeart/2005/8/layout/hProcess4"/>
    <dgm:cxn modelId="{EB41C19C-D941-4C15-B5ED-426FE7007236}" type="presOf" srcId="{0874C677-2AAD-40A5-B944-5BF796882D76}" destId="{0CEF0912-A364-4DE4-84AE-B2E3D0A5B528}" srcOrd="1" destOrd="3" presId="urn:microsoft.com/office/officeart/2005/8/layout/hProcess4"/>
    <dgm:cxn modelId="{FD1315F6-7988-4205-99CC-E4B99DB55E58}" type="presOf" srcId="{FC989D21-9BFC-412B-A45F-BDB0B5F32020}" destId="{A940BBC9-9C27-400B-AE9F-A6B14802CB12}" srcOrd="1" destOrd="2" presId="urn:microsoft.com/office/officeart/2005/8/layout/hProcess4"/>
    <dgm:cxn modelId="{E21A89CA-0128-444B-8569-AD8607F200C4}" srcId="{6CB6009B-0EA8-47EE-936A-019D6C7A17F8}" destId="{659299E4-37F7-468A-B20B-1E9A8BAB00DA}" srcOrd="2" destOrd="0" parTransId="{20924E85-9626-4671-8325-7F11216CFCEE}" sibTransId="{67C42011-BE6B-443B-8C2F-72B8747F3A7F}"/>
    <dgm:cxn modelId="{2DE8CC59-7AA1-4F41-ADE1-1BD5997282D0}" type="presOf" srcId="{D4592BCC-007C-4C14-8F16-6D782D5D9998}" destId="{4948F32C-9EB3-49B2-8FDD-D55DE1C522AF}" srcOrd="0" destOrd="1" presId="urn:microsoft.com/office/officeart/2005/8/layout/hProcess4"/>
    <dgm:cxn modelId="{F9E0C841-5E5E-4CCA-A976-8EA28E35BA1B}" type="presOf" srcId="{0DD09168-91FE-45C8-A791-ED51EE247BA8}" destId="{653BD61F-BEC3-49E5-A5A2-C53FFC878E3C}" srcOrd="0" destOrd="0" presId="urn:microsoft.com/office/officeart/2005/8/layout/hProcess4"/>
    <dgm:cxn modelId="{ED165021-662F-4420-A977-679B01A06EFC}" srcId="{6CB6009B-0EA8-47EE-936A-019D6C7A17F8}" destId="{D2605546-42BA-486B-9E5C-A3C5F623005F}" srcOrd="1" destOrd="0" parTransId="{90141D2E-F7BD-4068-97F7-06BDA4EF8A99}" sibTransId="{3FF891CF-5B7D-426A-A584-54626AA6D6A0}"/>
    <dgm:cxn modelId="{86724FC2-F669-4A12-B90B-F211D3BA0202}" type="presOf" srcId="{51C9B38E-C911-4345-BBEE-B34F4D2E6A49}" destId="{00334F5E-4B52-4538-8B53-5AC152C22AFF}" srcOrd="0" destOrd="0" presId="urn:microsoft.com/office/officeart/2005/8/layout/hProcess4"/>
    <dgm:cxn modelId="{1B78CEF1-91EE-46DF-B976-34AD517794B2}" srcId="{C8ECB9DC-12A6-46DF-B11E-A0A2B627749B}" destId="{854302C9-5182-46C7-934F-3D492B202461}" srcOrd="0" destOrd="0" parTransId="{13173A17-4C8F-4E0A-B4A5-B4C68DD7E436}" sibTransId="{51C9B38E-C911-4345-BBEE-B34F4D2E6A49}"/>
    <dgm:cxn modelId="{AE752470-4C60-4A2A-97CB-B1CC26EAA8C8}" type="presOf" srcId="{B50EF056-E483-4F27-BF95-8AF94FFCCEEA}" destId="{26B7E905-965A-4B76-915B-6F6C6AC25465}" srcOrd="0" destOrd="1" presId="urn:microsoft.com/office/officeart/2005/8/layout/hProcess4"/>
    <dgm:cxn modelId="{F0E4747C-3E55-44F9-A93F-253A734D04AF}" type="presOf" srcId="{659299E4-37F7-468A-B20B-1E9A8BAB00DA}" destId="{DB99730E-47EA-47E4-8655-DFAA17B22F33}" srcOrd="0" destOrd="2" presId="urn:microsoft.com/office/officeart/2005/8/layout/hProcess4"/>
    <dgm:cxn modelId="{F4F526E8-6E2D-42F6-BA1A-E60A427B2CCE}" srcId="{C8ECB9DC-12A6-46DF-B11E-A0A2B627749B}" destId="{6CB6009B-0EA8-47EE-936A-019D6C7A17F8}" srcOrd="1" destOrd="0" parTransId="{1940F368-3620-452F-829F-421F0486D689}" sibTransId="{0DD09168-91FE-45C8-A791-ED51EE247BA8}"/>
    <dgm:cxn modelId="{75C20548-3AED-496B-AE7F-11E90FFE4A0C}" type="presOf" srcId="{D2605546-42BA-486B-9E5C-A3C5F623005F}" destId="{DB99730E-47EA-47E4-8655-DFAA17B22F33}" srcOrd="0" destOrd="1" presId="urn:microsoft.com/office/officeart/2005/8/layout/hProcess4"/>
    <dgm:cxn modelId="{2D4C4B83-F1A3-4BB8-87B3-020A1CF7A729}" type="presOf" srcId="{A8CE913D-41AC-4A93-B3F3-EF791AA2A3DF}" destId="{0CEF0912-A364-4DE4-84AE-B2E3D0A5B528}" srcOrd="1" destOrd="0" presId="urn:microsoft.com/office/officeart/2005/8/layout/hProcess4"/>
    <dgm:cxn modelId="{30FCCEE3-3F18-4230-B24B-515391B67810}" srcId="{6CB6009B-0EA8-47EE-936A-019D6C7A17F8}" destId="{A8CE913D-41AC-4A93-B3F3-EF791AA2A3DF}" srcOrd="0" destOrd="0" parTransId="{A6BD02F8-0F5D-4160-BA6B-21C1DD81CF79}" sibTransId="{73334043-60FB-4664-8A80-1B15661D489C}"/>
    <dgm:cxn modelId="{AEDAAD2F-E62E-4C5B-B608-B8FA13806A48}" type="presOf" srcId="{76DF079A-9985-4001-BF0B-D696FAE298DD}" destId="{A940BBC9-9C27-400B-AE9F-A6B14802CB12}" srcOrd="1" destOrd="0" presId="urn:microsoft.com/office/officeart/2005/8/layout/hProcess4"/>
    <dgm:cxn modelId="{CB38C056-4035-4F70-9EBC-2A82BF9AD68A}" type="presOf" srcId="{C038AD5C-A00F-48D1-9D49-AE5870C65539}" destId="{6137B469-4712-4293-94CC-959123BA9D16}" srcOrd="1" destOrd="0" presId="urn:microsoft.com/office/officeart/2005/8/layout/hProcess4"/>
    <dgm:cxn modelId="{860BFBD1-03B8-4678-B87A-4755BF565C23}" type="presOf" srcId="{854302C9-5182-46C7-934F-3D492B202461}" destId="{66176D20-66AE-4A7E-AF45-46EBBD7B0075}" srcOrd="0" destOrd="0" presId="urn:microsoft.com/office/officeart/2005/8/layout/hProcess4"/>
    <dgm:cxn modelId="{B1386E2D-7B6F-462D-ADA7-E15789BC9EAA}" srcId="{C8ECB9DC-12A6-46DF-B11E-A0A2B627749B}" destId="{4D37DDA4-8D6A-423A-BF88-19E95089952F}" srcOrd="2" destOrd="0" parTransId="{7A645A8E-EA4B-4F81-A6C8-63FEBFD6D977}" sibTransId="{2C9CAED6-B7AA-48CF-AF06-B24C1EFE9C7C}"/>
    <dgm:cxn modelId="{BBD368ED-BB8E-4BA4-B2D0-86F73508CF4F}" type="presOf" srcId="{D4592BCC-007C-4C14-8F16-6D782D5D9998}" destId="{A940BBC9-9C27-400B-AE9F-A6B14802CB12}" srcOrd="1" destOrd="1" presId="urn:microsoft.com/office/officeart/2005/8/layout/hProcess4"/>
    <dgm:cxn modelId="{8E4481A1-9CDB-4C1B-86C2-AFF5C99FCEA0}" type="presOf" srcId="{0874C677-2AAD-40A5-B944-5BF796882D76}" destId="{DB99730E-47EA-47E4-8655-DFAA17B22F33}" srcOrd="0" destOrd="3" presId="urn:microsoft.com/office/officeart/2005/8/layout/hProcess4"/>
    <dgm:cxn modelId="{607EF1A7-FEC7-424B-8A67-128B8A065244}" srcId="{6CB6009B-0EA8-47EE-936A-019D6C7A17F8}" destId="{0874C677-2AAD-40A5-B944-5BF796882D76}" srcOrd="3" destOrd="0" parTransId="{80526DF5-E67B-45BB-9074-35E522A840DD}" sibTransId="{CDC4143C-8147-4255-975E-1F22C35C7E54}"/>
    <dgm:cxn modelId="{008EE37A-7B6D-4649-AAEF-C288B1F75134}" type="presOf" srcId="{D2605546-42BA-486B-9E5C-A3C5F623005F}" destId="{0CEF0912-A364-4DE4-84AE-B2E3D0A5B528}" srcOrd="1" destOrd="1" presId="urn:microsoft.com/office/officeart/2005/8/layout/hProcess4"/>
    <dgm:cxn modelId="{6C0008EA-4796-4322-BD0B-19A3A24B06E5}" srcId="{4D37DDA4-8D6A-423A-BF88-19E95089952F}" destId="{C038AD5C-A00F-48D1-9D49-AE5870C65539}" srcOrd="0" destOrd="0" parTransId="{A964EB38-82C0-4ED2-A3FC-80561CBAC18E}" sibTransId="{71BEAEA0-886C-4C6D-B811-8CDCBD507EA2}"/>
    <dgm:cxn modelId="{5EF509E9-BB5F-42C9-A8C1-911C60F2C7D0}" type="presOf" srcId="{C8ECB9DC-12A6-46DF-B11E-A0A2B627749B}" destId="{51BC1071-EF73-4DF6-9978-0AD16BD54B47}" srcOrd="0" destOrd="0" presId="urn:microsoft.com/office/officeart/2005/8/layout/hProcess4"/>
    <dgm:cxn modelId="{1F35F11C-4D65-4610-B57C-3FF4E2142D8D}" type="presOf" srcId="{B50EF056-E483-4F27-BF95-8AF94FFCCEEA}" destId="{6137B469-4712-4293-94CC-959123BA9D16}" srcOrd="1" destOrd="1" presId="urn:microsoft.com/office/officeart/2005/8/layout/hProcess4"/>
    <dgm:cxn modelId="{6E8A2859-B6F4-48D0-A365-8418DE403278}" type="presOf" srcId="{76DF079A-9985-4001-BF0B-D696FAE298DD}" destId="{4948F32C-9EB3-49B2-8FDD-D55DE1C522AF}" srcOrd="0" destOrd="0" presId="urn:microsoft.com/office/officeart/2005/8/layout/hProcess4"/>
    <dgm:cxn modelId="{AF8903C2-D672-447F-8E3B-FE3B0CDA3F73}" srcId="{854302C9-5182-46C7-934F-3D492B202461}" destId="{D4592BCC-007C-4C14-8F16-6D782D5D9998}" srcOrd="1" destOrd="0" parTransId="{5B3B049D-B76F-4FCE-A8DB-385E774B525B}" sibTransId="{80C7DC0B-066B-4963-BB1E-89DCCBD97D4F}"/>
    <dgm:cxn modelId="{07C0F752-2D04-4254-9A9F-C2871F61A3E9}" type="presOf" srcId="{6CB6009B-0EA8-47EE-936A-019D6C7A17F8}" destId="{3D5EAD35-5713-459F-B5AC-B47E7943CE8E}" srcOrd="0" destOrd="0" presId="urn:microsoft.com/office/officeart/2005/8/layout/hProcess4"/>
    <dgm:cxn modelId="{E37C5956-2C3A-49D7-B8DA-3B025F986760}" type="presOf" srcId="{659299E4-37F7-468A-B20B-1E9A8BAB00DA}" destId="{0CEF0912-A364-4DE4-84AE-B2E3D0A5B528}" srcOrd="1" destOrd="2" presId="urn:microsoft.com/office/officeart/2005/8/layout/hProcess4"/>
    <dgm:cxn modelId="{84E98B17-629D-495F-AB41-9BFD8991ED9C}" type="presParOf" srcId="{51BC1071-EF73-4DF6-9978-0AD16BD54B47}" destId="{EA35C5F8-E164-4838-9BF7-CC1743E1734C}" srcOrd="0" destOrd="0" presId="urn:microsoft.com/office/officeart/2005/8/layout/hProcess4"/>
    <dgm:cxn modelId="{CFA1B411-E98D-45D9-BA60-12CF3CE98F77}" type="presParOf" srcId="{51BC1071-EF73-4DF6-9978-0AD16BD54B47}" destId="{EF7688F7-13E3-49B3-BBB6-06A6A66B5897}" srcOrd="1" destOrd="0" presId="urn:microsoft.com/office/officeart/2005/8/layout/hProcess4"/>
    <dgm:cxn modelId="{D8767626-C154-4474-8E7A-986BDE6AB3BA}" type="presParOf" srcId="{51BC1071-EF73-4DF6-9978-0AD16BD54B47}" destId="{A48D0C40-E0B2-4F59-B2C6-39D98BA1E72F}" srcOrd="2" destOrd="0" presId="urn:microsoft.com/office/officeart/2005/8/layout/hProcess4"/>
    <dgm:cxn modelId="{A846F569-AB3D-4402-8689-B6CB3F0D0E3E}" type="presParOf" srcId="{A48D0C40-E0B2-4F59-B2C6-39D98BA1E72F}" destId="{7A7493C6-A7B2-4168-BB94-E429A490894D}" srcOrd="0" destOrd="0" presId="urn:microsoft.com/office/officeart/2005/8/layout/hProcess4"/>
    <dgm:cxn modelId="{B6C4C1BE-EB00-46F1-A048-01C30E403A40}" type="presParOf" srcId="{7A7493C6-A7B2-4168-BB94-E429A490894D}" destId="{4CDB75FE-4515-4970-A792-63E6CD19B55D}" srcOrd="0" destOrd="0" presId="urn:microsoft.com/office/officeart/2005/8/layout/hProcess4"/>
    <dgm:cxn modelId="{C1104327-D324-4EAE-BBA8-A482942AB13A}" type="presParOf" srcId="{7A7493C6-A7B2-4168-BB94-E429A490894D}" destId="{4948F32C-9EB3-49B2-8FDD-D55DE1C522AF}" srcOrd="1" destOrd="0" presId="urn:microsoft.com/office/officeart/2005/8/layout/hProcess4"/>
    <dgm:cxn modelId="{9BD81546-4272-45A1-930B-0010AD5E6BA6}" type="presParOf" srcId="{7A7493C6-A7B2-4168-BB94-E429A490894D}" destId="{A940BBC9-9C27-400B-AE9F-A6B14802CB12}" srcOrd="2" destOrd="0" presId="urn:microsoft.com/office/officeart/2005/8/layout/hProcess4"/>
    <dgm:cxn modelId="{10FED949-2411-4B7B-A858-9C9FED76E652}" type="presParOf" srcId="{7A7493C6-A7B2-4168-BB94-E429A490894D}" destId="{66176D20-66AE-4A7E-AF45-46EBBD7B0075}" srcOrd="3" destOrd="0" presId="urn:microsoft.com/office/officeart/2005/8/layout/hProcess4"/>
    <dgm:cxn modelId="{2798F877-2021-4AB6-AE45-F96B16AFD2EB}" type="presParOf" srcId="{7A7493C6-A7B2-4168-BB94-E429A490894D}" destId="{881913A7-7E4D-4494-9C3D-F53ADA467177}" srcOrd="4" destOrd="0" presId="urn:microsoft.com/office/officeart/2005/8/layout/hProcess4"/>
    <dgm:cxn modelId="{40903070-59FD-4BEE-8240-7837D268E511}" type="presParOf" srcId="{A48D0C40-E0B2-4F59-B2C6-39D98BA1E72F}" destId="{00334F5E-4B52-4538-8B53-5AC152C22AFF}" srcOrd="1" destOrd="0" presId="urn:microsoft.com/office/officeart/2005/8/layout/hProcess4"/>
    <dgm:cxn modelId="{2CD7CA32-A158-4740-9AE9-DCD9BBAEE661}" type="presParOf" srcId="{A48D0C40-E0B2-4F59-B2C6-39D98BA1E72F}" destId="{D3D2DF85-656B-45FC-BFEA-857A1167AB26}" srcOrd="2" destOrd="0" presId="urn:microsoft.com/office/officeart/2005/8/layout/hProcess4"/>
    <dgm:cxn modelId="{72107092-E6CA-4FB1-A0BD-30C13B07419D}" type="presParOf" srcId="{D3D2DF85-656B-45FC-BFEA-857A1167AB26}" destId="{69F6A34A-7E8E-4FF8-A679-935B136EDBEF}" srcOrd="0" destOrd="0" presId="urn:microsoft.com/office/officeart/2005/8/layout/hProcess4"/>
    <dgm:cxn modelId="{9D9633B0-572C-4352-BABF-8256AD173CFF}" type="presParOf" srcId="{D3D2DF85-656B-45FC-BFEA-857A1167AB26}" destId="{DB99730E-47EA-47E4-8655-DFAA17B22F33}" srcOrd="1" destOrd="0" presId="urn:microsoft.com/office/officeart/2005/8/layout/hProcess4"/>
    <dgm:cxn modelId="{F5E48A20-95DF-462E-A66F-47749997DA70}" type="presParOf" srcId="{D3D2DF85-656B-45FC-BFEA-857A1167AB26}" destId="{0CEF0912-A364-4DE4-84AE-B2E3D0A5B528}" srcOrd="2" destOrd="0" presId="urn:microsoft.com/office/officeart/2005/8/layout/hProcess4"/>
    <dgm:cxn modelId="{6E0C8F1C-B6F9-43F9-AD1B-727ED7E80D03}" type="presParOf" srcId="{D3D2DF85-656B-45FC-BFEA-857A1167AB26}" destId="{3D5EAD35-5713-459F-B5AC-B47E7943CE8E}" srcOrd="3" destOrd="0" presId="urn:microsoft.com/office/officeart/2005/8/layout/hProcess4"/>
    <dgm:cxn modelId="{2B1AB249-C4F3-429E-AC9B-137B05031665}" type="presParOf" srcId="{D3D2DF85-656B-45FC-BFEA-857A1167AB26}" destId="{92CB2F74-C3C4-47DC-A84D-FCAD5415549C}" srcOrd="4" destOrd="0" presId="urn:microsoft.com/office/officeart/2005/8/layout/hProcess4"/>
    <dgm:cxn modelId="{A4127601-9B5B-4F37-83E2-4A99D33AB0A0}" type="presParOf" srcId="{A48D0C40-E0B2-4F59-B2C6-39D98BA1E72F}" destId="{653BD61F-BEC3-49E5-A5A2-C53FFC878E3C}" srcOrd="3" destOrd="0" presId="urn:microsoft.com/office/officeart/2005/8/layout/hProcess4"/>
    <dgm:cxn modelId="{067714B6-6774-436A-A31C-0398F5DC424C}" type="presParOf" srcId="{A48D0C40-E0B2-4F59-B2C6-39D98BA1E72F}" destId="{6147C477-1767-46D3-9B4A-84CBB4021D37}" srcOrd="4" destOrd="0" presId="urn:microsoft.com/office/officeart/2005/8/layout/hProcess4"/>
    <dgm:cxn modelId="{EB3C6B9C-268B-4A64-B090-A3677C4B7673}" type="presParOf" srcId="{6147C477-1767-46D3-9B4A-84CBB4021D37}" destId="{0D90718C-697A-4289-88A0-43DFAD61D4A4}" srcOrd="0" destOrd="0" presId="urn:microsoft.com/office/officeart/2005/8/layout/hProcess4"/>
    <dgm:cxn modelId="{559EE9E0-CEB5-4883-8AD5-31737B4C9964}" type="presParOf" srcId="{6147C477-1767-46D3-9B4A-84CBB4021D37}" destId="{26B7E905-965A-4B76-915B-6F6C6AC25465}" srcOrd="1" destOrd="0" presId="urn:microsoft.com/office/officeart/2005/8/layout/hProcess4"/>
    <dgm:cxn modelId="{D95A350B-2E15-415C-A210-17743B42BB4C}" type="presParOf" srcId="{6147C477-1767-46D3-9B4A-84CBB4021D37}" destId="{6137B469-4712-4293-94CC-959123BA9D16}" srcOrd="2" destOrd="0" presId="urn:microsoft.com/office/officeart/2005/8/layout/hProcess4"/>
    <dgm:cxn modelId="{9B812051-8319-49D0-B889-FB5904FFEAC0}" type="presParOf" srcId="{6147C477-1767-46D3-9B4A-84CBB4021D37}" destId="{7588889C-9833-4048-87EF-E1565A7EC9F1}" srcOrd="3" destOrd="0" presId="urn:microsoft.com/office/officeart/2005/8/layout/hProcess4"/>
    <dgm:cxn modelId="{EB2EB28E-2CA1-4E99-AE7E-34B10BEF35F2}" type="presParOf" srcId="{6147C477-1767-46D3-9B4A-84CBB4021D37}" destId="{7859ED4B-628E-44B1-8DAC-AE80B39F376B}" srcOrd="4" destOrd="0" presId="urn:microsoft.com/office/officeart/2005/8/layout/hProcess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3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10/10/2012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10/10/2012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 </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sz="1600" dirty="0" smtClean="0"/>
              <a:t>Brooke</a:t>
            </a:r>
          </a:p>
          <a:p>
            <a:pPr>
              <a:buFont typeface="Arial"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James &amp; Brooke</a:t>
            </a:r>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B5A37FCE-F376-477B-808F-1A9C2A2D18C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a:t>
            </a:r>
            <a:endParaRPr lang="en-US" sz="1600" baseline="0" dirty="0" smtClean="0"/>
          </a:p>
          <a:p>
            <a:pPr lvl="0" algn="l">
              <a:buFont typeface="Arial" pitchFamily="34" charset="0"/>
              <a:buNone/>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a:t>
            </a:r>
            <a:endParaRPr lang="en-US" sz="1600" baseline="0" dirty="0" smtClean="0"/>
          </a:p>
          <a:p>
            <a:pPr lvl="0" algn="l">
              <a:buFont typeface="Arial" pitchFamily="34" charset="0"/>
              <a:buNone/>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lgn="l">
              <a:buFont typeface="Arial" pitchFamily="34" charset="0"/>
              <a:buNone/>
            </a:pPr>
            <a:r>
              <a:rPr lang="en-US" sz="2400" dirty="0" smtClean="0">
                <a:solidFill>
                  <a:schemeClr val="tx1"/>
                </a:solidFill>
              </a:rPr>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Brooke</a:t>
            </a:r>
            <a:endParaRPr lang="en-US"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600" dirty="0" smtClean="0"/>
              <a:t>James &amp; Brooke</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535D452-1CAC-4FB2-BBE0-1B1A465A7A4D}" type="slidenum">
              <a:rPr lang="en-US"/>
              <a:pPr/>
              <a:t>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GB" dirty="0" smtClean="0"/>
              <a:t>James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10/10/2012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10/10/2012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10/10/2012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10/10/2012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10/10/2012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10/10/2012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10/10/2012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10/10/2012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10/10/2012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10/10/2012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10/10/2012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10/10/2012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3.png"/><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3.pn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9.png"/><Relationship Id="rId5" Type="http://schemas.openxmlformats.org/officeDocument/2006/relationships/oleObject" Target="../embeddings/oleObject3.bin"/><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9.pn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29.png"/><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openxmlformats.org/officeDocument/2006/relationships/image" Target="../media/image29.png"/><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29.png"/><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image" Target="../media/image35.png"/><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35.png"/><Relationship Id="rId4" Type="http://schemas.openxmlformats.org/officeDocument/2006/relationships/image" Target="../media/image2.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35.png"/><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35.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7"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35.png"/><Relationship Id="rId4" Type="http://schemas.openxmlformats.org/officeDocument/2006/relationships/image" Target="../media/image2.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7"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oleObject" Target="../embeddings/oleObject14.bin"/><Relationship Id="rId5" Type="http://schemas.openxmlformats.org/officeDocument/2006/relationships/image" Target="../media/image35.png"/><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55.xml.rels><?xml version="1.0" encoding="UTF-8" standalone="yes"?>
<Relationships xmlns="http://schemas.openxmlformats.org/package/2006/relationships"><Relationship Id="rId8" Type="http://schemas.openxmlformats.org/officeDocument/2006/relationships/hyperlink" Target="http://commoncoretools.me/" TargetMode="External"/><Relationship Id="rId13" Type="http://schemas.openxmlformats.org/officeDocument/2006/relationships/hyperlink" Target="http://www.parcconline.org/" TargetMode="External"/><Relationship Id="rId3" Type="http://schemas.openxmlformats.org/officeDocument/2006/relationships/hyperlink" Target="http://bit.ly/RwWTdc" TargetMode="External"/><Relationship Id="rId7" Type="http://schemas.openxmlformats.org/officeDocument/2006/relationships/hyperlink" Target="http://www.corestandards.org/" TargetMode="External"/><Relationship Id="rId12" Type="http://schemas.openxmlformats.org/officeDocument/2006/relationships/hyperlink" Target="http://www.ccsstoolbox.org/" TargetMode="External"/><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illustrativemathematics.org/" TargetMode="External"/><Relationship Id="rId5" Type="http://schemas.openxmlformats.org/officeDocument/2006/relationships/hyperlink" Target="http://www.illustrativemathematics.org/" TargetMode="External"/><Relationship Id="rId15" Type="http://schemas.openxmlformats.org/officeDocument/2006/relationships/image" Target="../media/image2.jpeg"/><Relationship Id="rId10" Type="http://schemas.openxmlformats.org/officeDocument/2006/relationships/hyperlink" Target="http://www.map.mathshell.org.uk/materials/index.php" TargetMode="External"/><Relationship Id="rId4" Type="http://schemas.openxmlformats.org/officeDocument/2006/relationships/hyperlink" Target="http://bit.ly/yyhvtc" TargetMode="External"/><Relationship Id="rId9" Type="http://schemas.openxmlformats.org/officeDocument/2006/relationships/hyperlink" Target="http://bit.ly/URwOFT" TargetMode="External"/><Relationship Id="rId14" Type="http://schemas.openxmlformats.org/officeDocument/2006/relationships/hyperlink" Target="http://bit.ly/OoyaK5" TargetMode="External"/></Relationships>
</file>

<file path=ppt/slides/_rels/slide56.xml.rels><?xml version="1.0" encoding="UTF-8" standalone="yes"?>
<Relationships xmlns="http://schemas.openxmlformats.org/package/2006/relationships"><Relationship Id="rId8" Type="http://schemas.openxmlformats.org/officeDocument/2006/relationships/hyperlink" Target="http://bit.ly/acoWR9" TargetMode="External"/><Relationship Id="rId13" Type="http://schemas.openxmlformats.org/officeDocument/2006/relationships/image" Target="../media/image2.jpeg"/><Relationship Id="rId3" Type="http://schemas.openxmlformats.org/officeDocument/2006/relationships/hyperlink" Target="http://www.insidemathematics.org/" TargetMode="External"/><Relationship Id="rId7" Type="http://schemas.openxmlformats.org/officeDocument/2006/relationships/hyperlink" Target="http://bit.ly/cGZlce" TargetMode="External"/><Relationship Id="rId12" Type="http://schemas.openxmlformats.org/officeDocument/2006/relationships/hyperlink" Target="http://blog.recursiveprocess.com/tag/wcydwt/" TargetMode="External"/><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11" Type="http://schemas.openxmlformats.org/officeDocument/2006/relationships/hyperlink" Target="http://mrpiccmath.weebly.com/3-acts.html" TargetMode="External"/><Relationship Id="rId5" Type="http://schemas.openxmlformats.org/officeDocument/2006/relationships/hyperlink" Target="http://www.edutopia.org/" TargetMode="External"/><Relationship Id="rId10" Type="http://schemas.openxmlformats.org/officeDocument/2006/relationships/hyperlink" Target="http://blog.mrmeyer.com/" TargetMode="External"/><Relationship Id="rId4" Type="http://schemas.openxmlformats.org/officeDocument/2006/relationships/hyperlink" Target="http://www.learner.org/index.html" TargetMode="External"/><Relationship Id="rId9" Type="http://schemas.openxmlformats.org/officeDocument/2006/relationships/hyperlink" Target="http://bit.ly/SRYTuM"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hyperlink" Target="https://attendee.gotowebinar.com/recording/2385067565478552832"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teachingchannel.org/videos/class-warm-up-routine"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hyperlink" Target="http://www.gadoe.org/Curriculum-Instruction-and-Assessment/Assessment/Pages/EOCT-Guides.aspx"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052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6: Connecting Algebra and Geometry Through Coordinates</a:t>
            </a:r>
            <a:r>
              <a:rPr lang="en-US" sz="4000" dirty="0" smtClean="0"/>
              <a:t/>
            </a:r>
            <a:br>
              <a:rPr lang="en-US" sz="4000" dirty="0" smtClean="0"/>
            </a:br>
            <a:r>
              <a:rPr lang="en-US" sz="2400" dirty="0" smtClean="0"/>
              <a:t>October 11, 2012</a:t>
            </a:r>
          </a:p>
        </p:txBody>
      </p:sp>
      <p:sp>
        <p:nvSpPr>
          <p:cNvPr id="3" name="Subtitle 2"/>
          <p:cNvSpPr>
            <a:spLocks noGrp="1"/>
          </p:cNvSpPr>
          <p:nvPr>
            <p:ph type="subTitle" idx="1"/>
          </p:nvPr>
        </p:nvSpPr>
        <p:spPr>
          <a:xfrm>
            <a:off x="457200" y="3733800"/>
            <a:ext cx="8305800" cy="25908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343400" cy="5257800"/>
          </a:xfrm>
        </p:spPr>
        <p:txBody>
          <a:bodyPr/>
          <a:lstStyle/>
          <a:p>
            <a:pPr algn="l"/>
            <a:r>
              <a:rPr lang="en-US" sz="2800" dirty="0" smtClean="0">
                <a:solidFill>
                  <a:schemeClr val="tx1"/>
                </a:solidFill>
              </a:rPr>
              <a:t>The development of students’ mathematical communication shifts in precision and sophistication throughout the primary, junior and intermediate grades, yet the underlying characteristics remain applicable across all grades.</a:t>
            </a:r>
          </a:p>
          <a:p>
            <a:pPr algn="l"/>
            <a:r>
              <a:rPr lang="en-US" sz="2000" i="1" dirty="0" smtClean="0">
                <a:solidFill>
                  <a:schemeClr val="tx1"/>
                </a:solidFill>
                <a:latin typeface="Arial Narrow" pitchFamily="34" charset="0"/>
              </a:rPr>
              <a:t>		CBS Mathematics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343400" cy="5257800"/>
          </a:xfrm>
        </p:spPr>
        <p:txBody>
          <a:bodyPr/>
          <a:lstStyle/>
          <a:p>
            <a:pPr algn="l"/>
            <a:r>
              <a:rPr lang="en-US" sz="2800" dirty="0" smtClean="0">
                <a:solidFill>
                  <a:schemeClr val="tx1"/>
                </a:solidFill>
              </a:rPr>
              <a:t>Mathematical communication is an essential process for learning mathematics because through communication, students reflect upon, clarify and expand their ideas and understanding of mathematical relationships and mathematical arguments.</a:t>
            </a:r>
          </a:p>
          <a:p>
            <a:pPr algn="l"/>
            <a:r>
              <a:rPr lang="en-US" sz="2000" i="1" dirty="0" smtClean="0">
                <a:solidFill>
                  <a:schemeClr val="tx1"/>
                </a:solidFill>
                <a:latin typeface="Arial Narrow" pitchFamily="34" charset="0"/>
              </a:rPr>
              <a:t>	Ontario Ministry of Education</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343400" cy="5257800"/>
          </a:xfrm>
        </p:spPr>
        <p:txBody>
          <a:bodyPr/>
          <a:lstStyle/>
          <a:p>
            <a:pPr algn="l">
              <a:buFont typeface="Arial" pitchFamily="34" charset="0"/>
              <a:buChar char="•"/>
            </a:pPr>
            <a:r>
              <a:rPr lang="en-US" sz="2800" dirty="0" smtClean="0">
                <a:solidFill>
                  <a:schemeClr val="tx1"/>
                </a:solidFill>
                <a:latin typeface="Arial Narrow" pitchFamily="34" charset="0"/>
              </a:rPr>
              <a:t>Developing effective mathematical communication</a:t>
            </a:r>
          </a:p>
          <a:p>
            <a:pPr algn="l">
              <a:buFont typeface="Arial" pitchFamily="34" charset="0"/>
              <a:buChar char="•"/>
            </a:pPr>
            <a:r>
              <a:rPr lang="en-US" sz="2800" dirty="0" smtClean="0">
                <a:solidFill>
                  <a:schemeClr val="tx1"/>
                </a:solidFill>
                <a:latin typeface="Arial Narrow" pitchFamily="34" charset="0"/>
              </a:rPr>
              <a:t>Categories of mathematical communication</a:t>
            </a:r>
          </a:p>
          <a:p>
            <a:pPr algn="l">
              <a:buFont typeface="Arial" pitchFamily="34" charset="0"/>
              <a:buChar char="•"/>
            </a:pPr>
            <a:r>
              <a:rPr lang="en-US" sz="2800" dirty="0" smtClean="0">
                <a:solidFill>
                  <a:schemeClr val="tx1"/>
                </a:solidFill>
                <a:latin typeface="Arial Narrow" pitchFamily="34" charset="0"/>
              </a:rPr>
              <a:t>Organizing students to think, talk, and write</a:t>
            </a:r>
          </a:p>
          <a:p>
            <a:pPr algn="l">
              <a:buFont typeface="Arial" pitchFamily="34" charset="0"/>
              <a:buChar char="•"/>
            </a:pPr>
            <a:r>
              <a:rPr lang="en-US" sz="2800" dirty="0" smtClean="0">
                <a:solidFill>
                  <a:schemeClr val="tx1"/>
                </a:solidFill>
                <a:latin typeface="Arial Narrow" pitchFamily="34" charset="0"/>
              </a:rPr>
              <a:t>Updating the three-part problem-solving lesson</a:t>
            </a:r>
          </a:p>
          <a:p>
            <a:pPr lvl="1" algn="l">
              <a:buFont typeface="Wingdings" pitchFamily="2" charset="2"/>
              <a:buChar char="Ø"/>
            </a:pPr>
            <a:r>
              <a:rPr lang="en-US" sz="2400" dirty="0" smtClean="0">
                <a:solidFill>
                  <a:schemeClr val="tx1"/>
                </a:solidFill>
                <a:latin typeface="Arial Narrow" pitchFamily="34" charset="0"/>
              </a:rPr>
              <a:t>Gallery Walk</a:t>
            </a:r>
          </a:p>
          <a:p>
            <a:pPr lvl="1" algn="l">
              <a:buFont typeface="Wingdings" pitchFamily="2" charset="2"/>
              <a:buChar char="Ø"/>
            </a:pPr>
            <a:r>
              <a:rPr lang="en-US" sz="2400" dirty="0" smtClean="0">
                <a:solidFill>
                  <a:schemeClr val="tx1"/>
                </a:solidFill>
                <a:latin typeface="Arial Narrow" pitchFamily="34" charset="0"/>
              </a:rPr>
              <a:t>Math Congress</a:t>
            </a:r>
          </a:p>
          <a:p>
            <a:pPr lvl="1" algn="l">
              <a:buFont typeface="Wingdings" pitchFamily="2" charset="2"/>
              <a:buChar char="Ø"/>
            </a:pPr>
            <a:r>
              <a:rPr lang="en-US" sz="2400" dirty="0" err="1" smtClean="0">
                <a:solidFill>
                  <a:schemeClr val="tx1"/>
                </a:solidFill>
                <a:latin typeface="Arial Narrow" pitchFamily="34" charset="0"/>
              </a:rPr>
              <a:t>Bansho</a:t>
            </a:r>
            <a:r>
              <a:rPr lang="en-US" sz="2400" dirty="0" smtClean="0">
                <a:solidFill>
                  <a:schemeClr val="tx1"/>
                </a:solidFill>
                <a:latin typeface="Arial Narrow" pitchFamily="34" charset="0"/>
              </a:rPr>
              <a:t> (Board Writing)</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648200" cy="5257800"/>
          </a:xfrm>
        </p:spPr>
        <p:txBody>
          <a:bodyPr/>
          <a:lstStyle/>
          <a:p>
            <a:pPr algn="l"/>
            <a:r>
              <a:rPr lang="en-US" sz="2800" dirty="0" smtClean="0">
                <a:solidFill>
                  <a:schemeClr val="tx1"/>
                </a:solidFill>
              </a:rPr>
              <a:t>“Because mathematics is so often conveyed in symbols, oral and written, communication about mathematical ideas is not always recognized as an important part of mathematics education. Students do not necessarily talk about mathematics naturally; teachers need to help them learn how to do so.”</a:t>
            </a:r>
          </a:p>
          <a:p>
            <a:pPr algn="l"/>
            <a:r>
              <a:rPr lang="en-US" sz="2000" i="1" dirty="0" smtClean="0">
                <a:solidFill>
                  <a:schemeClr val="tx1"/>
                </a:solidFill>
                <a:latin typeface="Arial Narrow" pitchFamily="34" charset="0"/>
              </a:rPr>
              <a:t>		Cobb, Wood, &amp; </a:t>
            </a:r>
            <a:r>
              <a:rPr lang="en-US" sz="2000" i="1" dirty="0" err="1" smtClean="0">
                <a:solidFill>
                  <a:schemeClr val="tx1"/>
                </a:solidFill>
                <a:latin typeface="Arial Narrow" pitchFamily="34" charset="0"/>
              </a:rPr>
              <a:t>Yackel</a:t>
            </a:r>
            <a:endParaRPr lang="en-US" sz="2000" i="1"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648200" cy="5257800"/>
          </a:xfrm>
        </p:spPr>
        <p:txBody>
          <a:bodyPr/>
          <a:lstStyle/>
          <a:p>
            <a:pPr algn="l"/>
            <a:r>
              <a:rPr lang="en-US" sz="2800" dirty="0" smtClean="0">
                <a:solidFill>
                  <a:schemeClr val="tx1"/>
                </a:solidFill>
              </a:rPr>
              <a:t>“The role of the teacher during whole-class discussion is to develop and to build on the personal and collective sense-making of students rather than to simply sanction particular approaches as being correct or demonstrate procedures for solving predictable tasks.”</a:t>
            </a:r>
          </a:p>
          <a:p>
            <a:r>
              <a:rPr lang="en-US" sz="2000" i="1" dirty="0" smtClean="0">
                <a:solidFill>
                  <a:schemeClr val="tx1"/>
                </a:solidFill>
              </a:rPr>
              <a:t>	Stein, Engle, Smith, &amp; Hughes</a:t>
            </a:r>
            <a:endParaRPr lang="en-US" sz="2000" i="1"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648200" cy="5257800"/>
          </a:xfrm>
        </p:spPr>
        <p:txBody>
          <a:bodyPr/>
          <a:lstStyle/>
          <a:p>
            <a:pPr algn="l"/>
            <a:r>
              <a:rPr lang="en-US" sz="2800" dirty="0" smtClean="0">
                <a:solidFill>
                  <a:schemeClr val="tx1"/>
                </a:solidFill>
              </a:rPr>
              <a:t>When teacher talk dominates whole-class discussion, students tend to rely on teachers to</a:t>
            </a:r>
          </a:p>
          <a:p>
            <a:pPr algn="l"/>
            <a:r>
              <a:rPr lang="en-US" sz="2800" dirty="0" smtClean="0">
                <a:solidFill>
                  <a:schemeClr val="tx1"/>
                </a:solidFill>
              </a:rPr>
              <a:t>be the expert, rather than learning that they can work out their own solutions and learn from other students.</a:t>
            </a:r>
          </a:p>
          <a:p>
            <a:pPr algn="l"/>
            <a:r>
              <a:rPr lang="en-US" sz="2000" i="1" dirty="0" smtClean="0">
                <a:solidFill>
                  <a:schemeClr val="tx1"/>
                </a:solidFill>
                <a:latin typeface="Arial Narrow" pitchFamily="34" charset="0"/>
              </a:rPr>
              <a:t>		CBS Mathematics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785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dea.jpg"/>
          <p:cNvPicPr>
            <a:picLocks noChangeAspect="1"/>
          </p:cNvPicPr>
          <p:nvPr/>
        </p:nvPicPr>
        <p:blipFill>
          <a:blip r:embed="rId3" cstate="print"/>
          <a:stretch>
            <a:fillRect/>
          </a:stretch>
        </p:blipFill>
        <p:spPr>
          <a:xfrm>
            <a:off x="6248400" y="762000"/>
            <a:ext cx="2819400" cy="4191000"/>
          </a:xfrm>
          <a:prstGeom prst="rect">
            <a:avLst/>
          </a:prstGeom>
          <a:scene3d>
            <a:camera prst="orthographicFront"/>
            <a:lightRig rig="threePt" dir="t"/>
          </a:scene3d>
          <a:sp3d>
            <a:bevelT w="165100" prst="coolSlant"/>
          </a:sp3d>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What’s the big idea?</a:t>
            </a:r>
            <a:endParaRPr lang="en-US" dirty="0">
              <a:latin typeface="Arial Narrow" pitchFamily="34" charset="0"/>
            </a:endParaRPr>
          </a:p>
        </p:txBody>
      </p:sp>
      <p:sp>
        <p:nvSpPr>
          <p:cNvPr id="3" name="Subtitle 2"/>
          <p:cNvSpPr>
            <a:spLocks noGrp="1"/>
          </p:cNvSpPr>
          <p:nvPr>
            <p:ph type="subTitle" idx="1"/>
          </p:nvPr>
        </p:nvSpPr>
        <p:spPr>
          <a:xfrm>
            <a:off x="304800" y="1219200"/>
            <a:ext cx="5943600" cy="5257800"/>
          </a:xfrm>
        </p:spPr>
        <p:txBody>
          <a:bodyPr/>
          <a:lstStyle/>
          <a:p>
            <a:pPr algn="l">
              <a:buFont typeface="Arial" pitchFamily="34" charset="0"/>
              <a:buChar char="•"/>
            </a:pPr>
            <a:r>
              <a:rPr lang="en-US" dirty="0" smtClean="0">
                <a:solidFill>
                  <a:schemeClr val="tx1"/>
                </a:solidFill>
              </a:rPr>
              <a:t>Deepen understanding of linear graphs and equations.</a:t>
            </a:r>
          </a:p>
          <a:p>
            <a:pPr algn="l">
              <a:buFont typeface="Arial" pitchFamily="34" charset="0"/>
              <a:buChar char="•"/>
            </a:pPr>
            <a:r>
              <a:rPr lang="en-US" dirty="0" smtClean="0">
                <a:solidFill>
                  <a:schemeClr val="tx1"/>
                </a:solidFill>
              </a:rPr>
              <a:t>Deepen understanding of the Pythagorean Theorem.</a:t>
            </a:r>
          </a:p>
          <a:p>
            <a:pPr algn="l">
              <a:buFont typeface="Arial" pitchFamily="34" charset="0"/>
              <a:buChar char="•"/>
            </a:pPr>
            <a:r>
              <a:rPr lang="en-US" dirty="0" smtClean="0">
                <a:solidFill>
                  <a:schemeClr val="tx1"/>
                </a:solidFill>
              </a:rPr>
              <a:t>Develop an understanding of distance between two points.</a:t>
            </a:r>
          </a:p>
          <a:p>
            <a:pPr algn="l">
              <a:buFont typeface="Arial" pitchFamily="34" charset="0"/>
              <a:buChar char="•"/>
            </a:pPr>
            <a:r>
              <a:rPr lang="en-US" dirty="0" smtClean="0">
                <a:solidFill>
                  <a:schemeClr val="tx1"/>
                </a:solidFill>
              </a:rPr>
              <a:t>Develop an understanding of partitioning a directed line segment.</a:t>
            </a:r>
          </a:p>
          <a:p>
            <a:pPr algn="l">
              <a:buFont typeface="Arial" pitchFamily="34" charset="0"/>
              <a:buChar char="•"/>
            </a:pPr>
            <a:r>
              <a:rPr lang="en-US" dirty="0" smtClean="0">
                <a:solidFill>
                  <a:schemeClr val="tx1"/>
                </a:solidFill>
              </a:rPr>
              <a:t> Standards for Mathematical Practice.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990600" y="304800"/>
            <a:ext cx="7696200" cy="5562600"/>
            <a:chOff x="990600" y="1461938"/>
            <a:chExt cx="7696200" cy="5046554"/>
          </a:xfrm>
        </p:grpSpPr>
        <p:grpSp>
          <p:nvGrpSpPr>
            <p:cNvPr id="5" name="Group 4"/>
            <p:cNvGrpSpPr/>
            <p:nvPr/>
          </p:nvGrpSpPr>
          <p:grpSpPr>
            <a:xfrm>
              <a:off x="990600" y="1676400"/>
              <a:ext cx="7162800" cy="4832092"/>
              <a:chOff x="533400" y="1066800"/>
              <a:chExt cx="7543800" cy="5072044"/>
            </a:xfrm>
          </p:grpSpPr>
          <p:sp>
            <p:nvSpPr>
              <p:cNvPr id="6" name="TextBox 5"/>
              <p:cNvSpPr txBox="1"/>
              <p:nvPr/>
            </p:nvSpPr>
            <p:spPr>
              <a:xfrm>
                <a:off x="533400" y="1066800"/>
                <a:ext cx="7543800" cy="5072044"/>
              </a:xfrm>
              <a:prstGeom prst="rect">
                <a:avLst/>
              </a:prstGeom>
              <a:solidFill>
                <a:schemeClr val="bg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sp3d extrusionH="57150">
                  <a:bevelT w="82550" h="38100" prst="coolSlant"/>
                </a:sp3d>
              </a:bodyPr>
              <a:lstStyle/>
              <a:p>
                <a:pPr>
                  <a:spcBef>
                    <a:spcPts val="0"/>
                  </a:spcBef>
                  <a:buClr>
                    <a:schemeClr val="bg2">
                      <a:lumMod val="25000"/>
                    </a:schemeClr>
                  </a:buClr>
                  <a:buFont typeface="Wingdings" pitchFamily="2" charset="2"/>
                  <a:buChar char="Ø"/>
                </a:pPr>
                <a:r>
                  <a:rPr lang="en-US" sz="2800" b="1" dirty="0" smtClean="0">
                    <a:latin typeface="Bell MT" pitchFamily="18" charset="0"/>
                  </a:rPr>
                  <a:t>Imitative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pic>
            <p:nvPicPr>
              <p:cNvPr id="7" name="Picture 6" descr="monkey see.bmp"/>
              <p:cNvPicPr>
                <a:picLocks noChangeAspect="1"/>
              </p:cNvPicPr>
              <p:nvPr/>
            </p:nvPicPr>
            <p:blipFill>
              <a:blip r:embed="rId3" cstate="print"/>
              <a:stretch>
                <a:fillRect/>
              </a:stretch>
            </p:blipFill>
            <p:spPr>
              <a:xfrm>
                <a:off x="1219200" y="1831806"/>
                <a:ext cx="6172200" cy="3581400"/>
              </a:xfrm>
              <a:prstGeom prst="rect">
                <a:avLst/>
              </a:prstGeom>
              <a:ln>
                <a:solidFill>
                  <a:schemeClr val="bg2">
                    <a:lumMod val="25000"/>
                  </a:schemeClr>
                </a:solidFill>
              </a:ln>
            </p:spPr>
          </p:pic>
        </p:grpSp>
        <p:sp>
          <p:nvSpPr>
            <p:cNvPr id="8" name="TextBox 7"/>
            <p:cNvSpPr txBox="1"/>
            <p:nvPr/>
          </p:nvSpPr>
          <p:spPr>
            <a:xfrm>
              <a:off x="6096000" y="1461938"/>
              <a:ext cx="2590800" cy="523220"/>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sp3d extrusionH="57150">
                <a:bevelT w="82550" h="38100" prst="coolSlant"/>
              </a:sp3d>
            </a:bodyPr>
            <a:lstStyle/>
            <a:p>
              <a:pPr algn="ctr"/>
              <a:r>
                <a:rPr lang="en-US" sz="2800" dirty="0" smtClean="0"/>
                <a:t>Bad Math? </a:t>
              </a:r>
              <a:endParaRPr lang="en-US" sz="2800" dirty="0"/>
            </a:p>
          </p:txBody>
        </p:sp>
      </p:gr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1600200"/>
            <a:ext cx="8763000" cy="4800600"/>
          </a:xfrm>
        </p:spPr>
        <p:txBody>
          <a:bodyPr/>
          <a:lstStyle/>
          <a:p>
            <a:pPr lvl="1" algn="l"/>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endParaRPr lang="en-US" sz="1100" dirty="0" smtClean="0">
              <a:solidFill>
                <a:schemeClr val="tx1"/>
              </a:solidFill>
            </a:endParaRPr>
          </a:p>
        </p:txBody>
      </p:sp>
      <p:grpSp>
        <p:nvGrpSpPr>
          <p:cNvPr id="12" name="Group 11"/>
          <p:cNvGrpSpPr/>
          <p:nvPr/>
        </p:nvGrpSpPr>
        <p:grpSpPr>
          <a:xfrm>
            <a:off x="990600" y="304800"/>
            <a:ext cx="7543800" cy="5562600"/>
            <a:chOff x="1066800" y="1313751"/>
            <a:chExt cx="7543800" cy="4966141"/>
          </a:xfrm>
        </p:grpSpPr>
        <p:grpSp>
          <p:nvGrpSpPr>
            <p:cNvPr id="9" name="Group 8"/>
            <p:cNvGrpSpPr/>
            <p:nvPr/>
          </p:nvGrpSpPr>
          <p:grpSpPr>
            <a:xfrm>
              <a:off x="1066800" y="1447800"/>
              <a:ext cx="7010400" cy="4832092"/>
              <a:chOff x="533400" y="1066800"/>
              <a:chExt cx="7543800" cy="5072044"/>
            </a:xfrm>
          </p:grpSpPr>
          <p:sp>
            <p:nvSpPr>
              <p:cNvPr id="10" name="TextBox 9"/>
              <p:cNvSpPr txBox="1"/>
              <p:nvPr/>
            </p:nvSpPr>
            <p:spPr>
              <a:xfrm>
                <a:off x="533400" y="1066800"/>
                <a:ext cx="7543800" cy="5072044"/>
              </a:xfrm>
              <a:prstGeom prst="rect">
                <a:avLst/>
              </a:prstGeom>
              <a:solidFill>
                <a:schemeClr val="bg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Wingdings" pitchFamily="2" charset="2"/>
                  <a:buChar char="Ø"/>
                </a:pPr>
                <a:r>
                  <a:rPr lang="en-US" sz="2800" b="1" dirty="0" smtClean="0">
                    <a:latin typeface="Bell MT" pitchFamily="18" charset="0"/>
                  </a:rPr>
                  <a:t>Passive/receptive</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pic>
            <p:nvPicPr>
              <p:cNvPr id="11" name="Picture 10" descr="monkey see.bmp"/>
              <p:cNvPicPr>
                <a:picLocks noChangeAspect="1"/>
              </p:cNvPicPr>
              <p:nvPr/>
            </p:nvPicPr>
            <p:blipFill>
              <a:blip r:embed="rId3" cstate="print"/>
              <a:stretch>
                <a:fillRect/>
              </a:stretch>
            </p:blipFill>
            <p:spPr>
              <a:xfrm>
                <a:off x="1670602" y="1721136"/>
                <a:ext cx="5258628" cy="3744781"/>
              </a:xfrm>
              <a:prstGeom prst="rect">
                <a:avLst/>
              </a:prstGeom>
              <a:ln>
                <a:solidFill>
                  <a:schemeClr val="bg2">
                    <a:lumMod val="25000"/>
                  </a:schemeClr>
                </a:solidFill>
              </a:ln>
            </p:spPr>
          </p:pic>
        </p:grpSp>
        <p:sp>
          <p:nvSpPr>
            <p:cNvPr id="8" name="TextBox 7"/>
            <p:cNvSpPr txBox="1"/>
            <p:nvPr/>
          </p:nvSpPr>
          <p:spPr>
            <a:xfrm>
              <a:off x="6019800" y="1313751"/>
              <a:ext cx="2590800" cy="523220"/>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sp3d extrusionH="57150">
                <a:bevelT w="82550" h="38100" prst="coolSlant"/>
              </a:sp3d>
            </a:bodyPr>
            <a:lstStyle/>
            <a:p>
              <a:pPr algn="ctr"/>
              <a:r>
                <a:rPr lang="en-US" sz="2800" dirty="0" smtClean="0"/>
                <a:t>Bad Math? </a:t>
              </a:r>
              <a:endParaRPr lang="en-US" sz="2800" dirty="0"/>
            </a:p>
          </p:txBody>
        </p:sp>
      </p:gr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981200"/>
            <a:ext cx="8001000" cy="4419600"/>
          </a:xfrm>
        </p:spPr>
        <p:txBody>
          <a:bodyPr/>
          <a:lstStyle/>
          <a:p>
            <a:pPr lvl="1" algn="l"/>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buFont typeface="Wingdings" pitchFamily="2" charset="2"/>
              <a:buChar char="Ø"/>
            </a:pPr>
            <a:endParaRPr lang="en-US" dirty="0" smtClean="0">
              <a:solidFill>
                <a:schemeClr val="tx1"/>
              </a:solidFill>
            </a:endParaRPr>
          </a:p>
          <a:p>
            <a:pPr lvl="2" algn="l"/>
            <a:endParaRPr lang="en-US" sz="1100" dirty="0" smtClean="0">
              <a:solidFill>
                <a:schemeClr val="tx1"/>
              </a:solidFill>
            </a:endParaRPr>
          </a:p>
        </p:txBody>
      </p:sp>
      <p:grpSp>
        <p:nvGrpSpPr>
          <p:cNvPr id="14" name="Group 13"/>
          <p:cNvGrpSpPr/>
          <p:nvPr/>
        </p:nvGrpSpPr>
        <p:grpSpPr>
          <a:xfrm>
            <a:off x="457200" y="381000"/>
            <a:ext cx="7924800" cy="5562599"/>
            <a:chOff x="304800" y="1600200"/>
            <a:chExt cx="7924800" cy="4968207"/>
          </a:xfrm>
        </p:grpSpPr>
        <p:sp>
          <p:nvSpPr>
            <p:cNvPr id="12" name="TextBox 11"/>
            <p:cNvSpPr txBox="1"/>
            <p:nvPr/>
          </p:nvSpPr>
          <p:spPr>
            <a:xfrm>
              <a:off x="685800" y="1600200"/>
              <a:ext cx="7543800" cy="4832092"/>
            </a:xfrm>
            <a:prstGeom prst="rect">
              <a:avLst/>
            </a:prstGeom>
            <a:solidFill>
              <a:schemeClr val="bg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spcBef>
                  <a:spcPts val="0"/>
                </a:spcBef>
                <a:buClr>
                  <a:schemeClr val="bg2">
                    <a:lumMod val="25000"/>
                  </a:schemeClr>
                </a:buClr>
                <a:buFont typeface="Wingdings" pitchFamily="2" charset="2"/>
                <a:buChar char="Ø"/>
              </a:pPr>
              <a:r>
                <a:rPr lang="en-US" sz="2800" b="1" dirty="0" smtClean="0">
                  <a:latin typeface="Bell MT" pitchFamily="18" charset="0"/>
                </a:rPr>
                <a:t>Minimal student explanations, comparisons</a:t>
              </a: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a:p>
              <a:pPr>
                <a:spcBef>
                  <a:spcPts val="0"/>
                </a:spcBef>
                <a:buClr>
                  <a:schemeClr val="bg2">
                    <a:lumMod val="25000"/>
                  </a:schemeClr>
                </a:buClr>
              </a:pPr>
              <a:endParaRPr lang="en-US" sz="2800" dirty="0">
                <a:latin typeface="Bell MT" pitchFamily="18" charset="0"/>
              </a:endParaRPr>
            </a:p>
            <a:p>
              <a:pPr>
                <a:spcBef>
                  <a:spcPts val="0"/>
                </a:spcBef>
                <a:buClr>
                  <a:schemeClr val="bg2">
                    <a:lumMod val="25000"/>
                  </a:schemeClr>
                </a:buClr>
                <a:buFont typeface="Courier New" pitchFamily="49" charset="0"/>
                <a:buChar char="o"/>
              </a:pPr>
              <a:endParaRPr lang="en-US" sz="2800" dirty="0" smtClean="0">
                <a:latin typeface="Bell MT" pitchFamily="18" charset="0"/>
              </a:endParaRPr>
            </a:p>
            <a:p>
              <a:pPr>
                <a:spcBef>
                  <a:spcPts val="0"/>
                </a:spcBef>
                <a:buClr>
                  <a:schemeClr val="bg2">
                    <a:lumMod val="25000"/>
                  </a:schemeClr>
                </a:buClr>
              </a:pPr>
              <a:endParaRPr lang="en-US" sz="2800" dirty="0" smtClean="0">
                <a:latin typeface="Bell MT" pitchFamily="18" charset="0"/>
              </a:endParaRPr>
            </a:p>
          </p:txBody>
        </p:sp>
        <p:pic>
          <p:nvPicPr>
            <p:cNvPr id="13" name="Picture 12" descr="monkey see.bmp"/>
            <p:cNvPicPr>
              <a:picLocks noChangeAspect="1"/>
            </p:cNvPicPr>
            <p:nvPr/>
          </p:nvPicPr>
          <p:blipFill>
            <a:blip r:embed="rId3" cstate="print"/>
            <a:stretch>
              <a:fillRect/>
            </a:stretch>
          </p:blipFill>
          <p:spPr>
            <a:xfrm>
              <a:off x="1600200" y="2209800"/>
              <a:ext cx="5707266" cy="3466574"/>
            </a:xfrm>
            <a:prstGeom prst="rect">
              <a:avLst/>
            </a:prstGeom>
            <a:ln>
              <a:solidFill>
                <a:schemeClr val="bg2">
                  <a:lumMod val="25000"/>
                </a:schemeClr>
              </a:solidFill>
            </a:ln>
          </p:spPr>
        </p:pic>
        <p:sp>
          <p:nvSpPr>
            <p:cNvPr id="8" name="TextBox 7"/>
            <p:cNvSpPr txBox="1"/>
            <p:nvPr/>
          </p:nvSpPr>
          <p:spPr>
            <a:xfrm>
              <a:off x="304800" y="6045187"/>
              <a:ext cx="2590800" cy="523220"/>
            </a:xfrm>
            <a:prstGeom prst="rect">
              <a:avLst/>
            </a:prstGeom>
            <a:solidFill>
              <a:schemeClr val="bg2">
                <a:lumMod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sp3d extrusionH="57150">
                <a:bevelT w="82550" h="38100" prst="coolSlant"/>
              </a:sp3d>
            </a:bodyPr>
            <a:lstStyle/>
            <a:p>
              <a:pPr algn="ctr"/>
              <a:r>
                <a:rPr lang="en-US" sz="2800" dirty="0" smtClean="0"/>
                <a:t>Bad Math? </a:t>
              </a:r>
              <a:endParaRPr lang="en-US" sz="2800" dirty="0"/>
            </a:p>
          </p:txBody>
        </p:sp>
      </p:gr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3200" dirty="0" smtClean="0"/>
              <a:t>Coordinate Algebra &amp; Accelerated Coordinate Algebra/Analytic Geometry A</a:t>
            </a:r>
            <a:br>
              <a:rPr lang="en-US" sz="3200" dirty="0" smtClean="0"/>
            </a:br>
            <a:r>
              <a:rPr lang="en-US" sz="3200" dirty="0" smtClean="0"/>
              <a:t>Unit 6: Connecting Algebra and Geometry Through Coordinates</a:t>
            </a:r>
            <a:r>
              <a:rPr lang="en-US" sz="4000" dirty="0" smtClean="0"/>
              <a:t/>
            </a:r>
            <a:br>
              <a:rPr lang="en-US" sz="4000" dirty="0" smtClean="0"/>
            </a:br>
            <a:r>
              <a:rPr lang="en-US" sz="2400" dirty="0" smtClean="0"/>
              <a:t>October 11, 2012</a:t>
            </a:r>
          </a:p>
        </p:txBody>
      </p:sp>
      <p:sp>
        <p:nvSpPr>
          <p:cNvPr id="3" name="Subtitle 2"/>
          <p:cNvSpPr>
            <a:spLocks noGrp="1"/>
          </p:cNvSpPr>
          <p:nvPr>
            <p:ph type="subTitle" idx="1"/>
          </p:nvPr>
        </p:nvSpPr>
        <p:spPr>
          <a:xfrm>
            <a:off x="1295400" y="3733800"/>
            <a:ext cx="67056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1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9248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92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 name="Group 6"/>
          <p:cNvGrpSpPr/>
          <p:nvPr/>
        </p:nvGrpSpPr>
        <p:grpSpPr>
          <a:xfrm>
            <a:off x="304800" y="1061621"/>
            <a:ext cx="8610600" cy="5262979"/>
            <a:chOff x="304800" y="457200"/>
            <a:chExt cx="8610600" cy="5262979"/>
          </a:xfrm>
          <a:effectLst>
            <a:outerShdw blurRad="63500" sx="102000" sy="102000" algn="ctr" rotWithShape="0">
              <a:prstClr val="black">
                <a:alpha val="40000"/>
              </a:prstClr>
            </a:outerShdw>
          </a:effectLst>
        </p:grpSpPr>
        <p:sp>
          <p:nvSpPr>
            <p:cNvPr id="2" name="TextBox 1"/>
            <p:cNvSpPr txBox="1"/>
            <p:nvPr/>
          </p:nvSpPr>
          <p:spPr>
            <a:xfrm>
              <a:off x="304800" y="457200"/>
              <a:ext cx="8610600" cy="5262979"/>
            </a:xfrm>
            <a:prstGeom prst="rect">
              <a:avLst/>
            </a:prstGeom>
            <a:noFill/>
            <a:ln w="38100">
              <a:solidFill>
                <a:schemeClr val="bg2">
                  <a:lumMod val="25000"/>
                </a:schemeClr>
              </a:solidFill>
            </a:ln>
          </p:spPr>
          <p:txBody>
            <a:bodyPr wrap="square" rtlCol="0">
              <a:spAutoFit/>
            </a:bodyPr>
            <a:lstStyle/>
            <a:p>
              <a:r>
                <a:rPr lang="en-US" sz="4000" dirty="0" smtClean="0"/>
                <a:t>Passive</a:t>
              </a:r>
              <a:r>
                <a:rPr lang="en-US" dirty="0" smtClean="0"/>
                <a:t>                    </a:t>
              </a:r>
              <a:r>
                <a:rPr lang="en-US" sz="4800" dirty="0" smtClean="0"/>
                <a:t>Active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Right Arrow 3"/>
            <p:cNvSpPr/>
            <p:nvPr/>
          </p:nvSpPr>
          <p:spPr>
            <a:xfrm>
              <a:off x="2298192" y="6096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magesCAGF955Q.jpg"/>
            <p:cNvPicPr>
              <a:picLocks noChangeAspect="1"/>
            </p:cNvPicPr>
            <p:nvPr/>
          </p:nvPicPr>
          <p:blipFill>
            <a:blip r:embed="rId4" cstate="print">
              <a:lum bright="6000" contrast="12000"/>
            </a:blip>
            <a:stretch>
              <a:fillRect/>
            </a:stretch>
          </p:blipFill>
          <p:spPr>
            <a:xfrm>
              <a:off x="457200" y="1676400"/>
              <a:ext cx="2895600" cy="2667000"/>
            </a:xfrm>
            <a:prstGeom prst="rect">
              <a:avLst/>
            </a:prstGeom>
            <a:ln w="57150">
              <a:solidFill>
                <a:schemeClr val="bg2">
                  <a:lumMod val="25000"/>
                </a:schemeClr>
              </a:solidFill>
            </a:ln>
          </p:spPr>
        </p:pic>
        <p:pic>
          <p:nvPicPr>
            <p:cNvPr id="9" name="Picture 8" descr="imagesCAZ9X5TX.jpg"/>
            <p:cNvPicPr>
              <a:picLocks noChangeAspect="1"/>
            </p:cNvPicPr>
            <p:nvPr/>
          </p:nvPicPr>
          <p:blipFill>
            <a:blip r:embed="rId5" cstate="print"/>
            <a:stretch>
              <a:fillRect/>
            </a:stretch>
          </p:blipFill>
          <p:spPr>
            <a:xfrm>
              <a:off x="4572000" y="1295400"/>
              <a:ext cx="4038600" cy="4038600"/>
            </a:xfrm>
            <a:prstGeom prst="rect">
              <a:avLst/>
            </a:prstGeom>
            <a:ln w="57150">
              <a:solidFill>
                <a:schemeClr val="bg2">
                  <a:lumMod val="25000"/>
                </a:schemeClr>
              </a:solidFill>
            </a:ln>
          </p:spPr>
        </p:pic>
        <p:sp>
          <p:nvSpPr>
            <p:cNvPr id="8" name="Right Arrow 7"/>
            <p:cNvSpPr/>
            <p:nvPr/>
          </p:nvSpPr>
          <p:spPr>
            <a:xfrm>
              <a:off x="3505200" y="2743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76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 name="Group 6"/>
          <p:cNvGrpSpPr/>
          <p:nvPr/>
        </p:nvGrpSpPr>
        <p:grpSpPr>
          <a:xfrm>
            <a:off x="304800" y="1061621"/>
            <a:ext cx="8610600" cy="5262979"/>
            <a:chOff x="304800" y="381000"/>
            <a:chExt cx="8610600" cy="5262979"/>
          </a:xfrm>
          <a:effectLst>
            <a:outerShdw blurRad="63500" sx="102000" sy="102000" algn="ctr" rotWithShape="0">
              <a:prstClr val="black">
                <a:alpha val="40000"/>
              </a:prstClr>
            </a:outerShdw>
          </a:effectLst>
        </p:grpSpPr>
        <p:sp>
          <p:nvSpPr>
            <p:cNvPr id="2" name="TextBox 1"/>
            <p:cNvSpPr txBox="1"/>
            <p:nvPr/>
          </p:nvSpPr>
          <p:spPr>
            <a:xfrm>
              <a:off x="304800" y="381000"/>
              <a:ext cx="8610600" cy="5262979"/>
            </a:xfrm>
            <a:prstGeom prst="rect">
              <a:avLst/>
            </a:prstGeom>
            <a:noFill/>
            <a:ln w="38100">
              <a:solidFill>
                <a:schemeClr val="bg2">
                  <a:lumMod val="25000"/>
                </a:schemeClr>
              </a:solidFill>
            </a:ln>
          </p:spPr>
          <p:txBody>
            <a:bodyPr wrap="square" rtlCol="0">
              <a:spAutoFit/>
            </a:bodyPr>
            <a:lstStyle/>
            <a:p>
              <a:r>
                <a:rPr lang="en-US" sz="4000" dirty="0" smtClean="0"/>
                <a:t>Transmission</a:t>
              </a:r>
              <a:r>
                <a:rPr lang="en-US" dirty="0" smtClean="0"/>
                <a:t>                    </a:t>
              </a:r>
              <a:r>
                <a:rPr lang="en-US" sz="4800" dirty="0" smtClean="0"/>
                <a:t>Challenging</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Right Arrow 3"/>
            <p:cNvSpPr/>
            <p:nvPr/>
          </p:nvSpPr>
          <p:spPr>
            <a:xfrm>
              <a:off x="3441192" y="6096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505200" y="2743200"/>
              <a:ext cx="978408" cy="484632"/>
            </a:xfrm>
            <a:prstGeom prst="rightArrow">
              <a:avLst/>
            </a:prstGeom>
            <a:solidFill>
              <a:schemeClr val="accent3">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Picture 10" descr="imagesCAGF955Q.jpg"/>
          <p:cNvPicPr>
            <a:picLocks noChangeAspect="1"/>
          </p:cNvPicPr>
          <p:nvPr/>
        </p:nvPicPr>
        <p:blipFill>
          <a:blip r:embed="rId4" cstate="print">
            <a:grayscl/>
            <a:lum bright="4000" contrast="2000"/>
          </a:blip>
          <a:stretch>
            <a:fillRect/>
          </a:stretch>
        </p:blipFill>
        <p:spPr>
          <a:xfrm>
            <a:off x="533400" y="2057400"/>
            <a:ext cx="2590800" cy="3429000"/>
          </a:xfrm>
          <a:prstGeom prst="rect">
            <a:avLst/>
          </a:prstGeom>
          <a:ln w="57150">
            <a:solidFill>
              <a:schemeClr val="bg2">
                <a:lumMod val="25000"/>
              </a:schemeClr>
            </a:solidFill>
          </a:ln>
          <a:scene3d>
            <a:camera prst="orthographicFront"/>
            <a:lightRig rig="threePt" dir="t"/>
          </a:scene3d>
          <a:sp3d>
            <a:bevelT w="165100" prst="coolSlant"/>
          </a:sp3d>
        </p:spPr>
      </p:pic>
      <p:pic>
        <p:nvPicPr>
          <p:cNvPr id="12" name="Picture 11" descr="imagesCAZ9X5TX.jpg"/>
          <p:cNvPicPr>
            <a:picLocks noChangeAspect="1"/>
          </p:cNvPicPr>
          <p:nvPr/>
        </p:nvPicPr>
        <p:blipFill>
          <a:blip r:embed="rId5" cstate="print">
            <a:lum bright="14000" contrast="-4000"/>
          </a:blip>
          <a:stretch>
            <a:fillRect/>
          </a:stretch>
        </p:blipFill>
        <p:spPr>
          <a:xfrm>
            <a:off x="4572000" y="2286000"/>
            <a:ext cx="4038600" cy="2819400"/>
          </a:xfrm>
          <a:prstGeom prst="rect">
            <a:avLst/>
          </a:prstGeom>
          <a:ln w="57150">
            <a:solidFill>
              <a:schemeClr val="bg2">
                <a:lumMod val="50000"/>
              </a:schemeClr>
            </a:solidFill>
          </a:ln>
          <a:scene3d>
            <a:camera prst="orthographicFront"/>
            <a:lightRig rig="threePt" dir="t"/>
          </a:scene3d>
          <a:sp3d>
            <a:bevelT w="165100" prst="coolSlant"/>
          </a:sp3d>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304800"/>
            <a:ext cx="8610600" cy="6197082"/>
            <a:chOff x="304800" y="304800"/>
            <a:chExt cx="8610600" cy="6197082"/>
          </a:xfrm>
        </p:grpSpPr>
        <p:pic>
          <p:nvPicPr>
            <p:cNvPr id="5" name="Picture 4" descr="slide-3-728.jpg"/>
            <p:cNvPicPr>
              <a:picLocks noChangeAspect="1"/>
            </p:cNvPicPr>
            <p:nvPr/>
          </p:nvPicPr>
          <p:blipFill>
            <a:blip r:embed="rId3" cstate="print">
              <a:lum bright="4000" contrast="2000"/>
            </a:blip>
            <a:stretch>
              <a:fillRect/>
            </a:stretch>
          </p:blipFill>
          <p:spPr>
            <a:xfrm>
              <a:off x="4191000" y="3657600"/>
              <a:ext cx="4724400" cy="2844282"/>
            </a:xfrm>
            <a:prstGeom prst="rect">
              <a:avLst/>
            </a:prstGeom>
            <a:ln w="38100">
              <a:solidFill>
                <a:schemeClr val="bg2">
                  <a:lumMod val="25000"/>
                </a:schemeClr>
              </a:solidFill>
            </a:ln>
            <a:scene3d>
              <a:camera prst="orthographicFront"/>
              <a:lightRig rig="threePt" dir="t"/>
            </a:scene3d>
            <a:sp3d>
              <a:bevelT w="165100" prst="coolSlant"/>
            </a:sp3d>
          </p:spPr>
        </p:pic>
        <p:pic>
          <p:nvPicPr>
            <p:cNvPr id="3" name="Picture 2" descr="slide-3-728.jpg"/>
            <p:cNvPicPr>
              <a:picLocks noChangeAspect="1"/>
            </p:cNvPicPr>
            <p:nvPr/>
          </p:nvPicPr>
          <p:blipFill>
            <a:blip r:embed="rId4" cstate="print"/>
            <a:srcRect b="13187"/>
            <a:stretch>
              <a:fillRect/>
            </a:stretch>
          </p:blipFill>
          <p:spPr>
            <a:xfrm>
              <a:off x="304800" y="304800"/>
              <a:ext cx="4648200" cy="3012068"/>
            </a:xfrm>
            <a:prstGeom prst="rect">
              <a:avLst/>
            </a:prstGeom>
            <a:ln w="38100">
              <a:solidFill>
                <a:schemeClr val="bg2">
                  <a:lumMod val="25000"/>
                </a:schemeClr>
              </a:solidFill>
            </a:ln>
            <a:scene3d>
              <a:camera prst="orthographicFront"/>
              <a:lightRig rig="threePt" dir="t"/>
            </a:scene3d>
            <a:sp3d>
              <a:bevelT w="165100" prst="coolSlant"/>
            </a:sp3d>
          </p:spPr>
        </p:pic>
        <p:sp>
          <p:nvSpPr>
            <p:cNvPr id="6" name="Right Arrow 5"/>
            <p:cNvSpPr/>
            <p:nvPr/>
          </p:nvSpPr>
          <p:spPr>
            <a:xfrm rot="1892453">
              <a:off x="3663133" y="3319160"/>
              <a:ext cx="1173599" cy="484632"/>
            </a:xfrm>
            <a:prstGeom prst="rightArrow">
              <a:avLst/>
            </a:prstGeom>
            <a:solidFill>
              <a:srgbClr val="FF0000"/>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5438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3" cstate="print"/>
          <a:srcRect/>
          <a:stretch>
            <a:fillRect/>
          </a:stretch>
        </p:blipFill>
        <p:spPr bwMode="auto">
          <a:xfrm>
            <a:off x="4766145" y="1066800"/>
            <a:ext cx="4073055" cy="4828880"/>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63246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Research - Communication</a:t>
            </a:r>
            <a:endParaRPr lang="en-US" dirty="0">
              <a:latin typeface="Arial Narrow" pitchFamily="34" charset="0"/>
            </a:endParaRPr>
          </a:p>
        </p:txBody>
      </p:sp>
      <p:sp>
        <p:nvSpPr>
          <p:cNvPr id="3" name="Subtitle 2"/>
          <p:cNvSpPr>
            <a:spLocks noGrp="1"/>
          </p:cNvSpPr>
          <p:nvPr>
            <p:ph type="subTitle" idx="1"/>
          </p:nvPr>
        </p:nvSpPr>
        <p:spPr>
          <a:xfrm>
            <a:off x="152400" y="1219200"/>
            <a:ext cx="4343400" cy="5257800"/>
          </a:xfrm>
        </p:spPr>
        <p:txBody>
          <a:bodyPr/>
          <a:lstStyle/>
          <a:p>
            <a:pPr algn="l"/>
            <a:r>
              <a:rPr lang="en-US" sz="2800" dirty="0" smtClean="0">
                <a:solidFill>
                  <a:schemeClr val="tx1"/>
                </a:solidFill>
              </a:rPr>
              <a:t>Research tells us that student interaction – through classroom discussion and other forms of interactive participation – is foundational to deep understanding and related student achievement. But implementing discussion in the mathematics classroom has been found to be challenging.</a:t>
            </a:r>
          </a:p>
          <a:p>
            <a:r>
              <a:rPr lang="en-US" dirty="0" smtClean="0">
                <a:solidFill>
                  <a:schemeClr val="tx1"/>
                </a:solidFill>
              </a:rPr>
              <a:t>		</a:t>
            </a:r>
            <a:r>
              <a:rPr lang="en-US" sz="2000" i="1" dirty="0" smtClean="0">
                <a:solidFill>
                  <a:schemeClr val="tx1"/>
                </a:solidFill>
              </a:rPr>
              <a:t>Dr. Catherine D. Bruce</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p:cNvPicPr>
            <a:picLocks noChangeAspect="1" noChangeArrowheads="1"/>
          </p:cNvPicPr>
          <p:nvPr/>
        </p:nvPicPr>
        <p:blipFill>
          <a:blip r:embed="rId3" cstate="print"/>
          <a:srcRect/>
          <a:stretch>
            <a:fillRect/>
          </a:stretch>
        </p:blipFill>
        <p:spPr bwMode="auto">
          <a:xfrm>
            <a:off x="4766145" y="1066800"/>
            <a:ext cx="4073055" cy="4828880"/>
          </a:xfrm>
          <a:prstGeom prst="rect">
            <a:avLst/>
          </a:prstGeom>
          <a:noFill/>
          <a:ln w="9525">
            <a:noFill/>
            <a:miter lim="800000"/>
            <a:headEnd/>
            <a:tailEnd/>
          </a:ln>
          <a:scene3d>
            <a:camera prst="orthographicFront"/>
            <a:lightRig rig="threePt" dir="t"/>
          </a:scene3d>
          <a:sp3d>
            <a:bevelT w="165100" prst="coolSlant"/>
          </a:sp3d>
        </p:spPr>
      </p:pic>
      <p:sp>
        <p:nvSpPr>
          <p:cNvPr id="2" name="Title 1"/>
          <p:cNvSpPr>
            <a:spLocks noGrp="1"/>
          </p:cNvSpPr>
          <p:nvPr>
            <p:ph type="ctrTitle"/>
          </p:nvPr>
        </p:nvSpPr>
        <p:spPr>
          <a:xfrm>
            <a:off x="1524000" y="228601"/>
            <a:ext cx="63246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Research -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572000" cy="5257800"/>
          </a:xfrm>
        </p:spPr>
        <p:txBody>
          <a:bodyPr/>
          <a:lstStyle/>
          <a:p>
            <a:pPr algn="l">
              <a:buFont typeface="Arial" pitchFamily="34" charset="0"/>
              <a:buChar char="•"/>
            </a:pPr>
            <a:r>
              <a:rPr lang="en-US" sz="2400" dirty="0" smtClean="0">
                <a:solidFill>
                  <a:schemeClr val="tx1"/>
                </a:solidFill>
                <a:latin typeface="Arial Narrow" pitchFamily="34" charset="0"/>
              </a:rPr>
              <a:t>The value of student interaction</a:t>
            </a:r>
          </a:p>
          <a:p>
            <a:pPr algn="l">
              <a:buFont typeface="Arial" pitchFamily="34" charset="0"/>
              <a:buChar char="•"/>
            </a:pPr>
            <a:r>
              <a:rPr lang="en-US" sz="2400" dirty="0" smtClean="0">
                <a:solidFill>
                  <a:schemeClr val="tx1"/>
                </a:solidFill>
                <a:latin typeface="Arial Narrow" pitchFamily="34" charset="0"/>
              </a:rPr>
              <a:t>Challenges the teachers face in engaging students</a:t>
            </a:r>
          </a:p>
          <a:p>
            <a:pPr algn="l">
              <a:buFont typeface="Arial" pitchFamily="34" charset="0"/>
              <a:buChar char="•"/>
            </a:pPr>
            <a:r>
              <a:rPr lang="en-US" sz="2400" dirty="0" smtClean="0">
                <a:solidFill>
                  <a:schemeClr val="tx1"/>
                </a:solidFill>
                <a:latin typeface="Arial Narrow" pitchFamily="34" charset="0"/>
              </a:rPr>
              <a:t>The teacher’s role</a:t>
            </a:r>
          </a:p>
          <a:p>
            <a:pPr algn="l">
              <a:buFont typeface="Arial" pitchFamily="34" charset="0"/>
              <a:buChar char="•"/>
            </a:pPr>
            <a:r>
              <a:rPr lang="en-US" sz="2400" dirty="0" smtClean="0">
                <a:solidFill>
                  <a:schemeClr val="tx1"/>
                </a:solidFill>
                <a:latin typeface="Arial Narrow" pitchFamily="34" charset="0"/>
              </a:rPr>
              <a:t>Five strategies for encouraging high-quality student interaction</a:t>
            </a:r>
          </a:p>
          <a:p>
            <a:pPr marL="914400" lvl="1" indent="-457200" algn="l">
              <a:buFont typeface="+mj-lt"/>
              <a:buAutoNum type="arabicPeriod"/>
            </a:pPr>
            <a:r>
              <a:rPr lang="en-US" sz="2400" dirty="0" smtClean="0">
                <a:solidFill>
                  <a:schemeClr val="tx1"/>
                </a:solidFill>
                <a:latin typeface="Arial Narrow" pitchFamily="34" charset="0"/>
              </a:rPr>
              <a:t>The use of rich math tasks</a:t>
            </a:r>
          </a:p>
          <a:p>
            <a:pPr marL="914400" lvl="1" indent="-457200" algn="l">
              <a:buFont typeface="+mj-lt"/>
              <a:buAutoNum type="arabicPeriod"/>
            </a:pPr>
            <a:r>
              <a:rPr lang="en-US" sz="2400" dirty="0" smtClean="0">
                <a:solidFill>
                  <a:schemeClr val="tx1"/>
                </a:solidFill>
                <a:latin typeface="Arial Narrow" pitchFamily="34" charset="0"/>
              </a:rPr>
              <a:t>Justification of solutions</a:t>
            </a:r>
          </a:p>
          <a:p>
            <a:pPr marL="914400" lvl="1" indent="-457200" algn="l">
              <a:buFont typeface="+mj-lt"/>
              <a:buAutoNum type="arabicPeriod"/>
            </a:pPr>
            <a:r>
              <a:rPr lang="en-US" sz="2400" dirty="0" smtClean="0">
                <a:solidFill>
                  <a:schemeClr val="tx1"/>
                </a:solidFill>
                <a:latin typeface="Arial Narrow" pitchFamily="34" charset="0"/>
              </a:rPr>
              <a:t>Students questioning one another</a:t>
            </a:r>
          </a:p>
          <a:p>
            <a:pPr marL="914400" lvl="1" indent="-457200" algn="l">
              <a:buFont typeface="+mj-lt"/>
              <a:buAutoNum type="arabicPeriod"/>
            </a:pPr>
            <a:r>
              <a:rPr lang="en-US" sz="2400" dirty="0" smtClean="0">
                <a:solidFill>
                  <a:schemeClr val="tx1"/>
                </a:solidFill>
                <a:latin typeface="Arial Narrow" pitchFamily="34" charset="0"/>
              </a:rPr>
              <a:t>Use of wait time</a:t>
            </a:r>
          </a:p>
          <a:p>
            <a:pPr marL="914400" lvl="1" indent="-457200" algn="l">
              <a:buFont typeface="+mj-lt"/>
              <a:buAutoNum type="arabicPeriod"/>
            </a:pPr>
            <a:r>
              <a:rPr lang="en-US" sz="2400" dirty="0" smtClean="0">
                <a:solidFill>
                  <a:schemeClr val="tx1"/>
                </a:solidFill>
                <a:latin typeface="Arial Narrow" pitchFamily="34" charset="0"/>
              </a:rPr>
              <a:t>Use of guidelines for Math Talk</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28601"/>
            <a:ext cx="67818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Mathematical Communication</a:t>
            </a:r>
            <a:endParaRPr lang="en-US" dirty="0">
              <a:latin typeface="Arial Narrow" pitchFamily="34" charset="0"/>
            </a:endParaRPr>
          </a:p>
        </p:txBody>
      </p:sp>
      <p:sp>
        <p:nvSpPr>
          <p:cNvPr id="3" name="Subtitle 2"/>
          <p:cNvSpPr>
            <a:spLocks noGrp="1"/>
          </p:cNvSpPr>
          <p:nvPr>
            <p:ph type="subTitle" idx="1"/>
          </p:nvPr>
        </p:nvSpPr>
        <p:spPr>
          <a:xfrm>
            <a:off x="152400" y="1066800"/>
            <a:ext cx="4572000" cy="5257800"/>
          </a:xfrm>
        </p:spPr>
        <p:txBody>
          <a:bodyPr/>
          <a:lstStyle/>
          <a:p>
            <a:pPr algn="l">
              <a:buFont typeface="Arial" pitchFamily="34" charset="0"/>
              <a:buChar char="•"/>
            </a:pPr>
            <a:r>
              <a:rPr lang="en-US" sz="2400" dirty="0" smtClean="0">
                <a:solidFill>
                  <a:schemeClr val="tx1"/>
                </a:solidFill>
                <a:latin typeface="Arial Narrow" pitchFamily="34" charset="0"/>
              </a:rPr>
              <a:t>Tips on Getting Started</a:t>
            </a:r>
          </a:p>
          <a:p>
            <a:pPr marL="914400" lvl="1" indent="-457200" algn="l">
              <a:buFont typeface="+mj-lt"/>
              <a:buAutoNum type="arabicPeriod"/>
            </a:pPr>
            <a:r>
              <a:rPr lang="en-US" sz="2400" dirty="0" smtClean="0">
                <a:solidFill>
                  <a:schemeClr val="tx1"/>
                </a:solidFill>
                <a:latin typeface="Arial Narrow" pitchFamily="34" charset="0"/>
              </a:rPr>
              <a:t>Organizing the classroom learning environment</a:t>
            </a:r>
          </a:p>
          <a:p>
            <a:pPr marL="914400" lvl="1" indent="-457200" algn="l">
              <a:buFont typeface="+mj-lt"/>
              <a:buAutoNum type="arabicPeriod"/>
            </a:pPr>
            <a:r>
              <a:rPr lang="en-US" sz="2400" dirty="0" smtClean="0">
                <a:solidFill>
                  <a:schemeClr val="tx1"/>
                </a:solidFill>
                <a:latin typeface="Arial Narrow" pitchFamily="34" charset="0"/>
              </a:rPr>
              <a:t>Preparing yourself mathematically</a:t>
            </a:r>
          </a:p>
          <a:p>
            <a:pPr marL="914400" lvl="1" indent="-457200" algn="l">
              <a:buFont typeface="+mj-lt"/>
              <a:buAutoNum type="arabicPeriod"/>
            </a:pPr>
            <a:r>
              <a:rPr lang="en-US" sz="2400" dirty="0" smtClean="0">
                <a:solidFill>
                  <a:schemeClr val="tx1"/>
                </a:solidFill>
                <a:latin typeface="Arial Narrow" pitchFamily="34" charset="0"/>
              </a:rPr>
              <a:t>Coordinating student discussion and analysis of solutions</a:t>
            </a: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200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8787" name="Picture 3"/>
          <p:cNvPicPr>
            <a:picLocks noChangeAspect="1" noChangeArrowheads="1"/>
          </p:cNvPicPr>
          <p:nvPr/>
        </p:nvPicPr>
        <p:blipFill>
          <a:blip r:embed="rId4" cstate="print"/>
          <a:srcRect/>
          <a:stretch>
            <a:fillRect/>
          </a:stretch>
        </p:blipFill>
        <p:spPr bwMode="auto">
          <a:xfrm>
            <a:off x="4702395" y="1066800"/>
            <a:ext cx="4136805" cy="4800600"/>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herence2.jpg"/>
          <p:cNvPicPr>
            <a:picLocks noChangeAspect="1"/>
          </p:cNvPicPr>
          <p:nvPr/>
        </p:nvPicPr>
        <p:blipFill>
          <a:blip r:embed="rId3" cstate="print"/>
          <a:stretch>
            <a:fillRect/>
          </a:stretch>
        </p:blipFill>
        <p:spPr>
          <a:xfrm rot="16200000">
            <a:off x="5503985" y="744414"/>
            <a:ext cx="3470029" cy="3657600"/>
          </a:xfrm>
          <a:prstGeom prst="rect">
            <a:avLst/>
          </a:prstGeom>
        </p:spPr>
      </p:pic>
      <p:sp>
        <p:nvSpPr>
          <p:cNvPr id="2" name="Title 1"/>
          <p:cNvSpPr>
            <a:spLocks noGrp="1"/>
          </p:cNvSpPr>
          <p:nvPr>
            <p:ph type="ctrTitle"/>
          </p:nvPr>
        </p:nvSpPr>
        <p:spPr>
          <a:xfrm>
            <a:off x="1524000" y="228601"/>
            <a:ext cx="5943600" cy="8381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Coherence and Focus</a:t>
            </a:r>
            <a:endParaRPr lang="en-US" dirty="0">
              <a:latin typeface="Arial Narrow" pitchFamily="34" charset="0"/>
            </a:endParaRPr>
          </a:p>
        </p:txBody>
      </p:sp>
      <p:sp>
        <p:nvSpPr>
          <p:cNvPr id="3" name="Subtitle 2"/>
          <p:cNvSpPr>
            <a:spLocks noGrp="1"/>
          </p:cNvSpPr>
          <p:nvPr>
            <p:ph type="subTitle" idx="1"/>
          </p:nvPr>
        </p:nvSpPr>
        <p:spPr>
          <a:xfrm>
            <a:off x="152400" y="1219200"/>
            <a:ext cx="5943600" cy="5257800"/>
          </a:xfrm>
        </p:spPr>
        <p:txBody>
          <a:bodyPr/>
          <a:lstStyle/>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Finding perimeters of geometric figures</a:t>
            </a:r>
          </a:p>
          <a:p>
            <a:pPr lvl="2" algn="l">
              <a:buFont typeface="Wingdings" pitchFamily="2" charset="2"/>
              <a:buChar char="Ø"/>
            </a:pPr>
            <a:r>
              <a:rPr lang="en-US" dirty="0" smtClean="0">
                <a:solidFill>
                  <a:schemeClr val="tx1"/>
                </a:solidFill>
              </a:rPr>
              <a:t> Graphing on the coordinate plane</a:t>
            </a:r>
          </a:p>
          <a:p>
            <a:pPr lvl="2" algn="l">
              <a:buFont typeface="Wingdings" pitchFamily="2" charset="2"/>
              <a:buChar char="Ø"/>
            </a:pPr>
            <a:r>
              <a:rPr lang="en-US" dirty="0" smtClean="0">
                <a:solidFill>
                  <a:schemeClr val="tx1"/>
                </a:solidFill>
              </a:rPr>
              <a:t> Determining horizontal and vertical distances on the coordinate plane</a:t>
            </a:r>
          </a:p>
          <a:p>
            <a:pPr lvl="2" algn="l">
              <a:buFont typeface="Wingdings" pitchFamily="2" charset="2"/>
              <a:buChar char="Ø"/>
            </a:pPr>
            <a:r>
              <a:rPr lang="en-US" dirty="0" smtClean="0">
                <a:solidFill>
                  <a:schemeClr val="tx1"/>
                </a:solidFill>
              </a:rPr>
              <a:t> Pythagorean Theorem</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 Transformations on the coordinate plane</a:t>
            </a:r>
          </a:p>
          <a:p>
            <a:pPr lvl="2" algn="l">
              <a:buFont typeface="Wingdings" pitchFamily="2" charset="2"/>
              <a:buChar char="Ø"/>
            </a:pPr>
            <a:r>
              <a:rPr lang="en-US" dirty="0" smtClean="0">
                <a:solidFill>
                  <a:schemeClr val="tx1"/>
                </a:solidFill>
              </a:rPr>
              <a:t> Coordinate proofs with geometric figures</a:t>
            </a:r>
          </a:p>
          <a:p>
            <a:pPr lvl="2" algn="l">
              <a:buFont typeface="Wingdings" pitchFamily="2" charset="2"/>
              <a:buChar char="Ø"/>
            </a:pPr>
            <a:r>
              <a:rPr lang="en-US" dirty="0" smtClean="0">
                <a:solidFill>
                  <a:schemeClr val="tx1"/>
                </a:solidFill>
              </a:rPr>
              <a:t> Coordinate proofs with quadratics and conics</a:t>
            </a:r>
          </a:p>
          <a:p>
            <a:pPr algn="l">
              <a:buFont typeface="Arial" pitchFamily="34" charset="0"/>
              <a:buChar char="•"/>
            </a:pPr>
            <a:endParaRPr lang="en-US" dirty="0" smtClean="0">
              <a:solidFill>
                <a:schemeClr val="tx1"/>
              </a:solidFill>
              <a:latin typeface="Arial Narrow" pitchFamily="34" charset="0"/>
            </a:endParaRPr>
          </a:p>
          <a:p>
            <a:pPr algn="l"/>
            <a:endParaRPr lang="en-US" dirty="0" smtClean="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57201"/>
            <a:ext cx="44958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Task Structure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5" name="Diagram 4"/>
          <p:cNvGraphicFramePr/>
          <p:nvPr/>
        </p:nvGraphicFramePr>
        <p:xfrm>
          <a:off x="228600" y="1371600"/>
          <a:ext cx="8610600" cy="5105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57201"/>
            <a:ext cx="44958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Task Structure</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6" name="Diagram 5"/>
          <p:cNvGraphicFramePr/>
          <p:nvPr/>
        </p:nvGraphicFramePr>
        <p:xfrm>
          <a:off x="228600" y="1371600"/>
          <a:ext cx="8610600" cy="5105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loud Callout 6"/>
          <p:cNvSpPr/>
          <p:nvPr/>
        </p:nvSpPr>
        <p:spPr>
          <a:xfrm>
            <a:off x="4267200" y="1219200"/>
            <a:ext cx="2362200" cy="1676400"/>
          </a:xfrm>
          <a:prstGeom prst="cloudCallout">
            <a:avLst/>
          </a:prstGeom>
          <a:solidFill>
            <a:schemeClr val="lt1">
              <a:alpha val="22000"/>
            </a:schemeClr>
          </a:solidFill>
          <a:ln>
            <a:solidFill>
              <a:schemeClr val="bg2">
                <a:lumMod val="2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All three are communication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Given the points P(5, 4), Q(3, -6), R(0, -10), S(2, 0), is the resulting figure a rectangle? </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761999"/>
          </a:xfrm>
          <a:solidFill>
            <a:schemeClr val="bg2">
              <a:lumMod val="75000"/>
            </a:schemeClr>
          </a:solidFill>
          <a:scene3d>
            <a:camera prst="orthographicFront"/>
            <a:lightRig rig="threePt" dir="t"/>
          </a:scene3d>
          <a:sp3d>
            <a:bevelT w="165100" prst="coolSlant"/>
          </a:sp3d>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Intent  and focus of Unit 6 webinar.</a:t>
            </a:r>
          </a:p>
          <a:p>
            <a:pPr algn="l">
              <a:buFont typeface="Arial" pitchFamily="34" charset="0"/>
              <a:buChar char="•"/>
            </a:pPr>
            <a:r>
              <a:rPr lang="en-US" sz="2600" dirty="0" smtClean="0">
                <a:solidFill>
                  <a:schemeClr val="tx1"/>
                </a:solidFill>
                <a:latin typeface="Arial Narrow" pitchFamily="34" charset="0"/>
              </a:rPr>
              <a:t> Framework tasks.</a:t>
            </a:r>
          </a:p>
          <a:p>
            <a:pPr algn="l">
              <a:buFont typeface="Arial" pitchFamily="34" charset="0"/>
              <a:buChar char="•"/>
            </a:pPr>
            <a:r>
              <a:rPr lang="en-US" sz="2600" dirty="0" smtClean="0">
                <a:solidFill>
                  <a:schemeClr val="tx1"/>
                </a:solidFill>
                <a:latin typeface="Arial Narrow" pitchFamily="34" charset="0"/>
              </a:rPr>
              <a:t> GPB sessions on Georgiastandards.org.</a:t>
            </a:r>
          </a:p>
          <a:p>
            <a:pPr algn="l">
              <a:buFont typeface="Arial" pitchFamily="34" charset="0"/>
              <a:buChar char="•"/>
            </a:pPr>
            <a:r>
              <a:rPr lang="en-US" sz="2600" dirty="0" smtClean="0">
                <a:solidFill>
                  <a:schemeClr val="tx1"/>
                </a:solidFill>
                <a:latin typeface="Arial Narrow" pitchFamily="34" charset="0"/>
              </a:rPr>
              <a:t> Standards for Mathematical Practice. </a:t>
            </a:r>
          </a:p>
          <a:p>
            <a:pPr algn="l">
              <a:buFont typeface="Arial" pitchFamily="34" charset="0"/>
              <a:buChar char="•"/>
            </a:pPr>
            <a:r>
              <a:rPr lang="en-US" sz="2600" dirty="0" smtClean="0">
                <a:solidFill>
                  <a:schemeClr val="tx1"/>
                </a:solidFill>
                <a:latin typeface="Arial Narrow" pitchFamily="34" charset="0"/>
              </a:rPr>
              <a:t> Resources. </a:t>
            </a:r>
          </a:p>
          <a:p>
            <a:pPr algn="l">
              <a:buFont typeface="Arial" pitchFamily="34" charset="0"/>
              <a:buChar char="•"/>
            </a:pPr>
            <a:r>
              <a:rPr lang="en-US" sz="2600" dirty="0" smtClean="0">
                <a:solidFill>
                  <a:schemeClr val="tx1"/>
                </a:solidFill>
                <a:latin typeface="Arial Narrow" pitchFamily="34" charset="0"/>
                <a:hlinkClick r:id="rId3"/>
              </a:rPr>
              <a:t> http://ccgpsmathematics9-10.wikispaces.com/</a:t>
            </a:r>
            <a:endParaRPr lang="en-US" sz="2600" dirty="0" smtClean="0">
              <a:solidFill>
                <a:schemeClr val="tx1"/>
              </a:solidFill>
              <a:latin typeface="Arial Narrow" pitchFamily="34" charset="0"/>
            </a:endParaRPr>
          </a:p>
          <a:p>
            <a:pPr algn="l">
              <a:buFont typeface="Arial" pitchFamily="34" charset="0"/>
              <a:buChar char="•"/>
            </a:pPr>
            <a:r>
              <a:rPr lang="en-US" sz="2600" dirty="0" smtClean="0">
                <a:solidFill>
                  <a:schemeClr val="tx1"/>
                </a:solidFill>
                <a:latin typeface="Arial Narrow" pitchFamily="34" charset="0"/>
              </a:rPr>
              <a:t> CCGPS is taught and assessed from 2012-2013 and beyond.</a:t>
            </a:r>
          </a:p>
          <a:p>
            <a:pPr algn="l">
              <a:buFont typeface="Arial" pitchFamily="34" charset="0"/>
              <a:buChar char="•"/>
            </a:pPr>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descr="Confused2.jpg"/>
          <p:cNvPicPr>
            <a:picLocks noChangeAspect="1"/>
          </p:cNvPicPr>
          <p:nvPr/>
        </p:nvPicPr>
        <p:blipFill>
          <a:blip r:embed="rId5" cstate="print"/>
          <a:stretch>
            <a:fillRect/>
          </a:stretch>
        </p:blipFill>
        <p:spPr>
          <a:xfrm>
            <a:off x="6324600" y="1371600"/>
            <a:ext cx="2413000" cy="2895600"/>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Given the points P(5, 4), Q(3, -6), R(0, -10), S(2, 0), is the resulting figure a rectangle? </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4" cstate="print"/>
          <a:srcRect/>
          <a:stretch>
            <a:fillRect/>
          </a:stretch>
        </p:blipFill>
        <p:spPr bwMode="auto">
          <a:xfrm>
            <a:off x="2362200" y="2427891"/>
            <a:ext cx="3962400" cy="36681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Given the points P(5, 4), Q(3, -6), R(0, -10), S(2, 0), is the resulting figure a rectangle? </a:t>
            </a:r>
          </a:p>
          <a:p>
            <a:pPr algn="l"/>
            <a:endParaRPr lang="en-US" sz="2800" dirty="0" smtClean="0">
              <a:solidFill>
                <a:schemeClr val="tx1"/>
              </a:solidFill>
            </a:endParaRPr>
          </a:p>
          <a:p>
            <a:pPr algn="l"/>
            <a:r>
              <a:rPr lang="en-US" sz="2800" dirty="0" smtClean="0">
                <a:solidFill>
                  <a:schemeClr val="tx1"/>
                </a:solidFill>
              </a:rPr>
              <a:t>Find the slopes of the sides.</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a:stretch>
            <a:fillRect/>
          </a:stretch>
        </p:blipFill>
        <p:spPr bwMode="auto">
          <a:xfrm>
            <a:off x="7162800" y="1981200"/>
            <a:ext cx="1524000" cy="14108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Given the points P(5, 4), Q(3, -6), R(0, -10), S(2, 0), is the resulting figure a rectangle? </a:t>
            </a:r>
          </a:p>
          <a:p>
            <a:pPr algn="l"/>
            <a:endParaRPr lang="en-US" sz="2800" dirty="0" smtClean="0">
              <a:solidFill>
                <a:schemeClr val="tx1"/>
              </a:solidFill>
            </a:endParaRPr>
          </a:p>
          <a:p>
            <a:pPr algn="l"/>
            <a:r>
              <a:rPr lang="en-US" sz="2800" dirty="0" smtClean="0">
                <a:solidFill>
                  <a:schemeClr val="tx1"/>
                </a:solidFill>
              </a:rPr>
              <a:t>Find the slopes of the sides.</a:t>
            </a: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5" cstate="print"/>
          <a:srcRect/>
          <a:stretch>
            <a:fillRect/>
          </a:stretch>
        </p:blipFill>
        <p:spPr bwMode="auto">
          <a:xfrm>
            <a:off x="7162800" y="1981200"/>
            <a:ext cx="1524000" cy="1410811"/>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1600200" y="3276600"/>
          <a:ext cx="2895600" cy="2895600"/>
        </p:xfrm>
        <a:graphic>
          <a:graphicData uri="http://schemas.openxmlformats.org/presentationml/2006/ole">
            <p:oleObj spid="_x0000_s1026" name="Equation" r:id="rId6" imgW="1625400" imgH="1625400" progId="Equation.3">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Given the points P(5, 4), Q(3, -6), R(0, -10), S(2, 0), is the resulting figure a rectangle? </a:t>
            </a:r>
          </a:p>
          <a:p>
            <a:pPr algn="l"/>
            <a:endParaRPr lang="en-US" sz="2800" dirty="0" smtClean="0">
              <a:solidFill>
                <a:schemeClr val="tx1"/>
              </a:solidFill>
            </a:endParaRPr>
          </a:p>
          <a:p>
            <a:pPr algn="l"/>
            <a:r>
              <a:rPr lang="en-US" sz="2800" dirty="0" smtClean="0">
                <a:solidFill>
                  <a:schemeClr val="tx1"/>
                </a:solidFill>
              </a:rPr>
              <a:t>Find the slopes of the sides.</a:t>
            </a:r>
          </a:p>
          <a:p>
            <a:pPr algn="l"/>
            <a:endParaRPr lang="en-US" sz="2800" dirty="0" smtClean="0">
              <a:solidFill>
                <a:schemeClr val="tx1"/>
              </a:solidFill>
            </a:endParaRPr>
          </a:p>
          <a:p>
            <a:pPr algn="l"/>
            <a:r>
              <a:rPr lang="en-US" sz="2800" dirty="0" smtClean="0">
                <a:solidFill>
                  <a:schemeClr val="tx1"/>
                </a:solidFill>
              </a:rPr>
              <a:t>					Two sets of parallel </a:t>
            </a:r>
          </a:p>
          <a:p>
            <a:pPr algn="l"/>
            <a:r>
              <a:rPr lang="en-US" sz="2800" dirty="0" smtClean="0">
                <a:solidFill>
                  <a:schemeClr val="tx1"/>
                </a:solidFill>
              </a:rPr>
              <a:t>					sides. No perpendicular</a:t>
            </a:r>
          </a:p>
          <a:p>
            <a:pPr algn="l"/>
            <a:r>
              <a:rPr lang="en-US" sz="2800" dirty="0" smtClean="0">
                <a:solidFill>
                  <a:schemeClr val="tx1"/>
                </a:solidFill>
              </a:rPr>
              <a:t>					sides.</a:t>
            </a:r>
          </a:p>
          <a:p>
            <a:pPr algn="l"/>
            <a:endParaRPr lang="en-US" sz="2800" dirty="0" smtClean="0">
              <a:solidFill>
                <a:schemeClr val="tx1"/>
              </a:solidFill>
            </a:endParaRPr>
          </a:p>
          <a:p>
            <a:pPr algn="l"/>
            <a:endParaRPr lang="en-US" sz="2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5" cstate="print"/>
          <a:srcRect/>
          <a:stretch>
            <a:fillRect/>
          </a:stretch>
        </p:blipFill>
        <p:spPr bwMode="auto">
          <a:xfrm>
            <a:off x="7162800" y="1981200"/>
            <a:ext cx="1524000" cy="1410811"/>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1600200" y="3276600"/>
          <a:ext cx="2895600" cy="2895600"/>
        </p:xfrm>
        <a:graphic>
          <a:graphicData uri="http://schemas.openxmlformats.org/presentationml/2006/ole">
            <p:oleObj spid="_x0000_s2050" name="Equation" r:id="rId6" imgW="1625400" imgH="162540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4" cstate="print"/>
          <a:srcRect/>
          <a:stretch>
            <a:fillRect/>
          </a:stretch>
        </p:blipFill>
        <p:spPr bwMode="auto">
          <a:xfrm>
            <a:off x="2514601" y="2377440"/>
            <a:ext cx="3927799" cy="3566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a:stretch>
            <a:fillRect/>
          </a:stretch>
        </p:blipFill>
        <p:spPr bwMode="auto">
          <a:xfrm>
            <a:off x="2514600" y="2377440"/>
            <a:ext cx="3839701" cy="3566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4" cstate="print"/>
          <a:srcRect/>
          <a:stretch>
            <a:fillRect/>
          </a:stretch>
        </p:blipFill>
        <p:spPr bwMode="auto">
          <a:xfrm>
            <a:off x="2514600" y="2377440"/>
            <a:ext cx="3874473" cy="3566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cstate="print"/>
          <a:srcRect/>
          <a:stretch>
            <a:fillRect/>
          </a:stretch>
        </p:blipFill>
        <p:spPr bwMode="auto">
          <a:xfrm>
            <a:off x="2514600" y="2377440"/>
            <a:ext cx="3895979" cy="3566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cstate="print"/>
          <a:srcRect/>
          <a:stretch>
            <a:fillRect/>
          </a:stretch>
        </p:blipFill>
        <p:spPr bwMode="auto">
          <a:xfrm>
            <a:off x="2514600" y="2377440"/>
            <a:ext cx="3895978" cy="3566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066800"/>
            <a:ext cx="8534400" cy="2819400"/>
          </a:xfrm>
        </p:spPr>
        <p:txBody>
          <a:bodyPr/>
          <a:lstStyle/>
          <a:p>
            <a:pPr lvl="1" algn="l">
              <a:buFont typeface="Arial" pitchFamily="34" charset="0"/>
              <a:buChar char="•"/>
            </a:pPr>
            <a:r>
              <a:rPr lang="en-US" sz="2400" dirty="0" smtClean="0">
                <a:solidFill>
                  <a:schemeClr val="tx1"/>
                </a:solidFill>
              </a:rPr>
              <a:t> </a:t>
            </a:r>
            <a:r>
              <a:rPr lang="en-US" sz="3000" dirty="0" smtClean="0">
                <a:solidFill>
                  <a:schemeClr val="tx1"/>
                </a:solidFill>
              </a:rPr>
              <a:t>The big idea of Unit 6</a:t>
            </a:r>
          </a:p>
          <a:p>
            <a:pPr lvl="1" algn="l">
              <a:buFont typeface="Arial" pitchFamily="34" charset="0"/>
              <a:buChar char="•"/>
            </a:pPr>
            <a:r>
              <a:rPr lang="en-US" sz="3000" dirty="0" smtClean="0">
                <a:solidFill>
                  <a:schemeClr val="tx1"/>
                </a:solidFill>
              </a:rPr>
              <a:t> The importance of mathematical communication</a:t>
            </a:r>
          </a:p>
          <a:p>
            <a:pPr lvl="2" algn="l">
              <a:buFont typeface="Wingdings" pitchFamily="2" charset="2"/>
              <a:buChar char="Ø"/>
            </a:pPr>
            <a:r>
              <a:rPr lang="en-US" dirty="0" smtClean="0">
                <a:solidFill>
                  <a:schemeClr val="tx1"/>
                </a:solidFill>
              </a:rPr>
              <a:t>How can I help my students become more effective mathematical communicators?</a:t>
            </a:r>
          </a:p>
          <a:p>
            <a:pPr lvl="2" algn="l">
              <a:buFont typeface="Wingdings" pitchFamily="2" charset="2"/>
              <a:buChar char="Ø"/>
            </a:pPr>
            <a:r>
              <a:rPr lang="en-US" dirty="0" smtClean="0">
                <a:solidFill>
                  <a:schemeClr val="tx1"/>
                </a:solidFill>
              </a:rPr>
              <a:t>What does research say about communication?</a:t>
            </a:r>
          </a:p>
          <a:p>
            <a:pPr lvl="1" algn="l">
              <a:buFont typeface="Arial" pitchFamily="34" charset="0"/>
              <a:buChar char="•"/>
            </a:pPr>
            <a:r>
              <a:rPr lang="en-US" sz="3000" dirty="0" smtClean="0">
                <a:solidFill>
                  <a:schemeClr val="tx1"/>
                </a:solidFill>
              </a:rPr>
              <a:t> Resources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883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takeaway2.jpg"/>
          <p:cNvPicPr>
            <a:picLocks noChangeAspect="1"/>
          </p:cNvPicPr>
          <p:nvPr/>
        </p:nvPicPr>
        <p:blipFill>
          <a:blip r:embed="rId4" cstate="print"/>
          <a:stretch>
            <a:fillRect/>
          </a:stretch>
        </p:blipFill>
        <p:spPr>
          <a:xfrm>
            <a:off x="3378698" y="3429000"/>
            <a:ext cx="5079502" cy="2362200"/>
          </a:xfrm>
          <a:prstGeom prst="rect">
            <a:avLst/>
          </a:prstGeom>
          <a:scene3d>
            <a:camera prst="orthographicFront"/>
            <a:lightRig rig="threePt" dir="t"/>
          </a:scene3d>
          <a:sp3d>
            <a:bevelT w="165100" prst="coolSlant"/>
          </a:sp3d>
        </p:spPr>
      </p:pic>
      <p:sp>
        <p:nvSpPr>
          <p:cNvPr id="5"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Welcome!</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3074" name="Object 2"/>
          <p:cNvGraphicFramePr>
            <a:graphicFrameLocks noChangeAspect="1"/>
          </p:cNvGraphicFramePr>
          <p:nvPr/>
        </p:nvGraphicFramePr>
        <p:xfrm>
          <a:off x="1828800" y="2590800"/>
          <a:ext cx="1206500" cy="482600"/>
        </p:xfrm>
        <a:graphic>
          <a:graphicData uri="http://schemas.openxmlformats.org/presentationml/2006/ole">
            <p:oleObj spid="_x0000_s3074" name="Equation" r:id="rId5" imgW="507960" imgH="203040" progId="Equation.3">
              <p:embed/>
            </p:oleObj>
          </a:graphicData>
        </a:graphic>
      </p:graphicFrame>
      <p:pic>
        <p:nvPicPr>
          <p:cNvPr id="8" name="Picture 2"/>
          <p:cNvPicPr>
            <a:picLocks noChangeAspect="1" noChangeArrowheads="1"/>
          </p:cNvPicPr>
          <p:nvPr/>
        </p:nvPicPr>
        <p:blipFill>
          <a:blip r:embed="rId6" cstate="print"/>
          <a:srcRect/>
          <a:stretch>
            <a:fillRect/>
          </a:stretch>
        </p:blipFill>
        <p:spPr bwMode="auto">
          <a:xfrm>
            <a:off x="6781800" y="1981200"/>
            <a:ext cx="1905000" cy="17437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srcRect/>
          <a:stretch>
            <a:fillRect/>
          </a:stretch>
        </p:blipFill>
        <p:spPr bwMode="auto">
          <a:xfrm>
            <a:off x="6781800" y="1981200"/>
            <a:ext cx="1905000" cy="1743730"/>
          </a:xfrm>
          <a:prstGeom prst="rect">
            <a:avLst/>
          </a:prstGeom>
          <a:noFill/>
          <a:ln w="9525">
            <a:noFill/>
            <a:miter lim="800000"/>
            <a:headEnd/>
            <a:tailEnd/>
          </a:ln>
        </p:spPr>
      </p:pic>
      <p:graphicFrame>
        <p:nvGraphicFramePr>
          <p:cNvPr id="4099" name="Object 2"/>
          <p:cNvGraphicFramePr>
            <a:graphicFrameLocks noChangeAspect="1"/>
          </p:cNvGraphicFramePr>
          <p:nvPr/>
        </p:nvGraphicFramePr>
        <p:xfrm>
          <a:off x="1827213" y="2586038"/>
          <a:ext cx="3197225" cy="1447800"/>
        </p:xfrm>
        <a:graphic>
          <a:graphicData uri="http://schemas.openxmlformats.org/presentationml/2006/ole">
            <p:oleObj spid="_x0000_s4099" name="Equation" r:id="rId6" imgW="1346040" imgH="609480" progId="Equation.3">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srcRect/>
          <a:stretch>
            <a:fillRect/>
          </a:stretch>
        </p:blipFill>
        <p:spPr bwMode="auto">
          <a:xfrm>
            <a:off x="6781800" y="1981200"/>
            <a:ext cx="1905000" cy="1743730"/>
          </a:xfrm>
          <a:prstGeom prst="rect">
            <a:avLst/>
          </a:prstGeom>
          <a:noFill/>
          <a:ln w="9525">
            <a:noFill/>
            <a:miter lim="800000"/>
            <a:headEnd/>
            <a:tailEnd/>
          </a:ln>
        </p:spPr>
      </p:pic>
      <p:graphicFrame>
        <p:nvGraphicFramePr>
          <p:cNvPr id="5123" name="Object 2"/>
          <p:cNvGraphicFramePr>
            <a:graphicFrameLocks noChangeAspect="1"/>
          </p:cNvGraphicFramePr>
          <p:nvPr/>
        </p:nvGraphicFramePr>
        <p:xfrm>
          <a:off x="1827213" y="2586038"/>
          <a:ext cx="3559175" cy="2413000"/>
        </p:xfrm>
        <a:graphic>
          <a:graphicData uri="http://schemas.openxmlformats.org/presentationml/2006/ole">
            <p:oleObj spid="_x0000_s5123" name="Equation" r:id="rId6" imgW="1498320" imgH="1015920" progId="Equation.3">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srcRect/>
          <a:stretch>
            <a:fillRect/>
          </a:stretch>
        </p:blipFill>
        <p:spPr bwMode="auto">
          <a:xfrm>
            <a:off x="6781800" y="1981200"/>
            <a:ext cx="1905000" cy="1743730"/>
          </a:xfrm>
          <a:prstGeom prst="rect">
            <a:avLst/>
          </a:prstGeom>
          <a:noFill/>
          <a:ln w="9525">
            <a:noFill/>
            <a:miter lim="800000"/>
            <a:headEnd/>
            <a:tailEnd/>
          </a:ln>
        </p:spPr>
      </p:pic>
      <p:graphicFrame>
        <p:nvGraphicFramePr>
          <p:cNvPr id="6147" name="Object 2"/>
          <p:cNvGraphicFramePr>
            <a:graphicFrameLocks noChangeAspect="1"/>
          </p:cNvGraphicFramePr>
          <p:nvPr/>
        </p:nvGraphicFramePr>
        <p:xfrm>
          <a:off x="1827213" y="2586038"/>
          <a:ext cx="3559175" cy="2955925"/>
        </p:xfrm>
        <a:graphic>
          <a:graphicData uri="http://schemas.openxmlformats.org/presentationml/2006/ole">
            <p:oleObj spid="_x0000_s6147" name="Equation" r:id="rId6" imgW="1498320" imgH="1244520"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382000" cy="4343400"/>
          </a:xfrm>
        </p:spPr>
        <p:txBody>
          <a:bodyPr/>
          <a:lstStyle/>
          <a:p>
            <a:pPr algn="l"/>
            <a:r>
              <a:rPr lang="en-US" sz="2800" dirty="0" smtClean="0">
                <a:solidFill>
                  <a:schemeClr val="tx1"/>
                </a:solidFill>
              </a:rPr>
              <a:t>Find the coordinate of point T, that is 2/5 of the distance from A(-2, -3) to B(8, 7).</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srcRect/>
          <a:stretch>
            <a:fillRect/>
          </a:stretch>
        </p:blipFill>
        <p:spPr bwMode="auto">
          <a:xfrm>
            <a:off x="6781800" y="1981200"/>
            <a:ext cx="1905000" cy="1743730"/>
          </a:xfrm>
          <a:prstGeom prst="rect">
            <a:avLst/>
          </a:prstGeom>
          <a:noFill/>
          <a:ln w="9525">
            <a:noFill/>
            <a:miter lim="800000"/>
            <a:headEnd/>
            <a:tailEnd/>
          </a:ln>
        </p:spPr>
      </p:pic>
      <p:graphicFrame>
        <p:nvGraphicFramePr>
          <p:cNvPr id="7171" name="Object 2"/>
          <p:cNvGraphicFramePr>
            <a:graphicFrameLocks noChangeAspect="1"/>
          </p:cNvGraphicFramePr>
          <p:nvPr/>
        </p:nvGraphicFramePr>
        <p:xfrm>
          <a:off x="1827213" y="2586038"/>
          <a:ext cx="3559175" cy="3529012"/>
        </p:xfrm>
        <a:graphic>
          <a:graphicData uri="http://schemas.openxmlformats.org/presentationml/2006/ole">
            <p:oleObj spid="_x0000_s7171" name="Equation" r:id="rId6" imgW="1498320" imgH="1485720" progId="Equation.3">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4" cstate="print"/>
          <a:srcRect/>
          <a:stretch>
            <a:fillRect/>
          </a:stretch>
        </p:blipFill>
        <p:spPr bwMode="auto">
          <a:xfrm>
            <a:off x="7086600" y="1899468"/>
            <a:ext cx="1900237" cy="1758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9219" name="Object 3"/>
          <p:cNvGraphicFramePr>
            <a:graphicFrameLocks noChangeAspect="1"/>
          </p:cNvGraphicFramePr>
          <p:nvPr/>
        </p:nvGraphicFramePr>
        <p:xfrm>
          <a:off x="838200" y="3263900"/>
          <a:ext cx="612775" cy="1460500"/>
        </p:xfrm>
        <a:graphic>
          <a:graphicData uri="http://schemas.openxmlformats.org/presentationml/2006/ole">
            <p:oleObj spid="_x0000_s9219" name="Equation" r:id="rId6" imgW="266400" imgH="634680" progId="Equation.3">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10243" name="Object 2"/>
          <p:cNvGraphicFramePr>
            <a:graphicFrameLocks noChangeAspect="1"/>
          </p:cNvGraphicFramePr>
          <p:nvPr/>
        </p:nvGraphicFramePr>
        <p:xfrm>
          <a:off x="869950" y="3124200"/>
          <a:ext cx="5662613" cy="1636713"/>
        </p:xfrm>
        <a:graphic>
          <a:graphicData uri="http://schemas.openxmlformats.org/presentationml/2006/ole">
            <p:oleObj spid="_x0000_s10243" name="Equation" r:id="rId6" imgW="2463480" imgH="711000" progId="Equation.3">
              <p:embed/>
            </p:oleObj>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11267" name="Object 2"/>
          <p:cNvGraphicFramePr>
            <a:graphicFrameLocks noChangeAspect="1"/>
          </p:cNvGraphicFramePr>
          <p:nvPr/>
        </p:nvGraphicFramePr>
        <p:xfrm>
          <a:off x="842963" y="3067050"/>
          <a:ext cx="5719762" cy="1752600"/>
        </p:xfrm>
        <a:graphic>
          <a:graphicData uri="http://schemas.openxmlformats.org/presentationml/2006/ole">
            <p:oleObj spid="_x0000_s11267" name="Equation" r:id="rId6" imgW="2489040" imgH="761760"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8194" name="Object 2"/>
          <p:cNvGraphicFramePr>
            <a:graphicFrameLocks noChangeAspect="1"/>
          </p:cNvGraphicFramePr>
          <p:nvPr/>
        </p:nvGraphicFramePr>
        <p:xfrm>
          <a:off x="666750" y="2951163"/>
          <a:ext cx="6070600" cy="1985962"/>
        </p:xfrm>
        <a:graphic>
          <a:graphicData uri="http://schemas.openxmlformats.org/presentationml/2006/ole">
            <p:oleObj spid="_x0000_s8194" name="Equation" r:id="rId6" imgW="2641320" imgH="86328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Feedback</a:t>
            </a:r>
            <a:endParaRPr lang="en-US" dirty="0">
              <a:latin typeface="Arial Narrow" pitchFamily="34" charset="0"/>
            </a:endParaRPr>
          </a:p>
        </p:txBody>
      </p:sp>
      <p:sp>
        <p:nvSpPr>
          <p:cNvPr id="3" name="Subtitle 2"/>
          <p:cNvSpPr>
            <a:spLocks noGrp="1"/>
          </p:cNvSpPr>
          <p:nvPr>
            <p:ph type="subTitle" idx="1"/>
          </p:nvPr>
        </p:nvSpPr>
        <p:spPr>
          <a:xfrm>
            <a:off x="228600" y="762000"/>
            <a:ext cx="8686800" cy="5334000"/>
          </a:xfrm>
        </p:spPr>
        <p:txBody>
          <a:bodyPr/>
          <a:lstStyle/>
          <a:p>
            <a:pPr algn="l">
              <a:buFont typeface="Arial" pitchFamily="34" charset="0"/>
              <a:buChar char="•"/>
            </a:pP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hlinkClick r:id="rId3"/>
              </a:rPr>
              <a:t>http://ccgpsmathematics9-10.wikispaces.com/</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5807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listening.jpg"/>
          <p:cNvPicPr>
            <a:picLocks noChangeAspect="1"/>
          </p:cNvPicPr>
          <p:nvPr/>
        </p:nvPicPr>
        <p:blipFill>
          <a:blip r:embed="rId7" cstate="print"/>
          <a:stretch>
            <a:fillRect/>
          </a:stretch>
        </p:blipFill>
        <p:spPr>
          <a:xfrm>
            <a:off x="2209800" y="2362200"/>
            <a:ext cx="5029200" cy="3346704"/>
          </a:xfrm>
          <a:prstGeom prst="rect">
            <a:avLst/>
          </a:prstGeom>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a:p>
            <a:pPr algn="l"/>
            <a:endParaRPr lang="en-US" sz="2900" dirty="0" smtClean="0">
              <a:solidFill>
                <a:schemeClr val="tx1"/>
              </a:solidFill>
            </a:endParaRPr>
          </a:p>
          <a:p>
            <a:pPr algn="l"/>
            <a:endParaRPr lang="en-US" sz="2900" dirty="0" smtClean="0">
              <a:solidFill>
                <a:schemeClr val="tx1"/>
              </a:solidFill>
            </a:endParaRPr>
          </a:p>
          <a:p>
            <a:pPr algn="l"/>
            <a:endParaRPr lang="en-US" sz="800" dirty="0" smtClean="0">
              <a:solidFill>
                <a:schemeClr val="tx1"/>
              </a:solidFill>
            </a:endParaRPr>
          </a:p>
          <a:p>
            <a:pPr algn="l"/>
            <a:r>
              <a:rPr lang="en-US" sz="2900" dirty="0" smtClean="0">
                <a:solidFill>
                  <a:schemeClr val="tx1"/>
                </a:solidFill>
              </a:rPr>
              <a:t>Perimeter is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6388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8194" name="Object 2"/>
          <p:cNvGraphicFramePr>
            <a:graphicFrameLocks noChangeAspect="1"/>
          </p:cNvGraphicFramePr>
          <p:nvPr/>
        </p:nvGraphicFramePr>
        <p:xfrm>
          <a:off x="666750" y="2951163"/>
          <a:ext cx="6070600" cy="1985962"/>
        </p:xfrm>
        <a:graphic>
          <a:graphicData uri="http://schemas.openxmlformats.org/presentationml/2006/ole">
            <p:oleObj spid="_x0000_s14338" name="Equation" r:id="rId6" imgW="2641320" imgH="863280" progId="Equation.3">
              <p:embed/>
            </p:oleObj>
          </a:graphicData>
        </a:graphic>
      </p:graphicFrame>
      <p:graphicFrame>
        <p:nvGraphicFramePr>
          <p:cNvPr id="13315" name="Object 3"/>
          <p:cNvGraphicFramePr>
            <a:graphicFrameLocks noChangeAspect="1"/>
          </p:cNvGraphicFramePr>
          <p:nvPr/>
        </p:nvGraphicFramePr>
        <p:xfrm>
          <a:off x="2085975" y="4953000"/>
          <a:ext cx="2479675" cy="993775"/>
        </p:xfrm>
        <a:graphic>
          <a:graphicData uri="http://schemas.openxmlformats.org/presentationml/2006/ole">
            <p:oleObj spid="_x0000_s14339" name="Equation" r:id="rId7" imgW="1079280" imgH="431640" progId="Equation.3">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1"/>
            <a:ext cx="6705600" cy="838199"/>
          </a:xfrm>
          <a:solidFill>
            <a:schemeClr val="bg2">
              <a:lumMod val="75000"/>
            </a:schemeClr>
          </a:solidFill>
          <a:scene3d>
            <a:camera prst="orthographicFront"/>
            <a:lightRig rig="threePt" dir="t"/>
          </a:scene3d>
          <a:sp3d>
            <a:bevelT w="165100" prst="coolSlant"/>
          </a:sp3d>
        </p:spPr>
        <p:txBody>
          <a:bodyPr/>
          <a:lstStyle/>
          <a:p>
            <a:r>
              <a:rPr lang="en-US" dirty="0" smtClean="0"/>
              <a:t>Examples &amp; Explanations</a:t>
            </a:r>
            <a:endParaRPr lang="en-US" dirty="0"/>
          </a:p>
        </p:txBody>
      </p:sp>
      <p:sp>
        <p:nvSpPr>
          <p:cNvPr id="3" name="Subtitle 2"/>
          <p:cNvSpPr>
            <a:spLocks noGrp="1"/>
          </p:cNvSpPr>
          <p:nvPr>
            <p:ph type="subTitle" idx="1"/>
          </p:nvPr>
        </p:nvSpPr>
        <p:spPr>
          <a:xfrm>
            <a:off x="381000" y="1295400"/>
            <a:ext cx="8534400" cy="4343400"/>
          </a:xfrm>
        </p:spPr>
        <p:txBody>
          <a:bodyPr/>
          <a:lstStyle/>
          <a:p>
            <a:pPr algn="l"/>
            <a:r>
              <a:rPr lang="en-US" sz="2900" dirty="0" smtClean="0">
                <a:solidFill>
                  <a:schemeClr val="tx1"/>
                </a:solidFill>
              </a:rPr>
              <a:t>Determine the perimeter of a triangle with vertices A(1, 2), B(2, 5) and C(5, 6).</a:t>
            </a:r>
          </a:p>
          <a:p>
            <a:pPr algn="l"/>
            <a:endParaRPr lang="en-US" sz="1800" dirty="0" smtClean="0">
              <a:solidFill>
                <a:schemeClr val="tx1"/>
              </a:solidFill>
            </a:endParaRPr>
          </a:p>
          <a:p>
            <a:pPr algn="l"/>
            <a:r>
              <a:rPr lang="en-US" sz="2900" dirty="0" smtClean="0">
                <a:solidFill>
                  <a:schemeClr val="tx1"/>
                </a:solidFill>
              </a:rPr>
              <a:t>Determine the following lengths.</a:t>
            </a:r>
          </a:p>
          <a:p>
            <a:pPr algn="l"/>
            <a:endParaRPr lang="en-US" sz="2900" dirty="0" smtClean="0">
              <a:solidFill>
                <a:schemeClr val="tx1"/>
              </a:solidFill>
            </a:endParaRPr>
          </a:p>
          <a:p>
            <a:pPr algn="l"/>
            <a:endParaRPr lang="en-US" sz="2900" dirty="0" smtClean="0">
              <a:solidFill>
                <a:schemeClr val="tx1"/>
              </a:solidFill>
            </a:endParaRPr>
          </a:p>
          <a:p>
            <a:pPr algn="l"/>
            <a:endParaRPr lang="en-US" sz="2900" dirty="0" smtClean="0">
              <a:solidFill>
                <a:schemeClr val="tx1"/>
              </a:solidFill>
            </a:endParaRPr>
          </a:p>
          <a:p>
            <a:pPr algn="l"/>
            <a:endParaRPr lang="en-US" sz="800" dirty="0" smtClean="0">
              <a:solidFill>
                <a:schemeClr val="tx1"/>
              </a:solidFill>
            </a:endParaRPr>
          </a:p>
          <a:p>
            <a:pPr algn="l"/>
            <a:r>
              <a:rPr lang="en-US" sz="2900" dirty="0" smtClean="0">
                <a:solidFill>
                  <a:schemeClr val="tx1"/>
                </a:solidFill>
              </a:rPr>
              <a:t>Perimeter is</a:t>
            </a: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924800" y="59594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srcRect/>
          <a:stretch>
            <a:fillRect/>
          </a:stretch>
        </p:blipFill>
        <p:spPr bwMode="auto">
          <a:xfrm>
            <a:off x="7086600" y="1899468"/>
            <a:ext cx="1900237" cy="1758132"/>
          </a:xfrm>
          <a:prstGeom prst="rect">
            <a:avLst/>
          </a:prstGeom>
          <a:noFill/>
          <a:ln w="9525">
            <a:noFill/>
            <a:miter lim="800000"/>
            <a:headEnd/>
            <a:tailEnd/>
          </a:ln>
        </p:spPr>
      </p:pic>
      <p:graphicFrame>
        <p:nvGraphicFramePr>
          <p:cNvPr id="8194" name="Object 2"/>
          <p:cNvGraphicFramePr>
            <a:graphicFrameLocks noChangeAspect="1"/>
          </p:cNvGraphicFramePr>
          <p:nvPr/>
        </p:nvGraphicFramePr>
        <p:xfrm>
          <a:off x="666750" y="2951163"/>
          <a:ext cx="6070600" cy="1985962"/>
        </p:xfrm>
        <a:graphic>
          <a:graphicData uri="http://schemas.openxmlformats.org/presentationml/2006/ole">
            <p:oleObj spid="_x0000_s13314" name="Equation" r:id="rId6" imgW="2641320" imgH="863280" progId="Equation.3">
              <p:embed/>
            </p:oleObj>
          </a:graphicData>
        </a:graphic>
      </p:graphicFrame>
      <p:graphicFrame>
        <p:nvGraphicFramePr>
          <p:cNvPr id="13316" name="Object 3"/>
          <p:cNvGraphicFramePr>
            <a:graphicFrameLocks noChangeAspect="1"/>
          </p:cNvGraphicFramePr>
          <p:nvPr/>
        </p:nvGraphicFramePr>
        <p:xfrm>
          <a:off x="2081213" y="4953000"/>
          <a:ext cx="6446837" cy="993775"/>
        </p:xfrm>
        <a:graphic>
          <a:graphicData uri="http://schemas.openxmlformats.org/presentationml/2006/ole">
            <p:oleObj spid="_x0000_s13316" name="Equation" r:id="rId7" imgW="2806560" imgH="431640" progId="Equation.3">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86200" y="1447800"/>
            <a:ext cx="5105400" cy="4876800"/>
          </a:xfrm>
        </p:spPr>
        <p:txBody>
          <a:bodyPr/>
          <a:lstStyle/>
          <a:p>
            <a:pPr algn="l"/>
            <a:r>
              <a:rPr lang="en-US" sz="2400" dirty="0" smtClean="0">
                <a:solidFill>
                  <a:schemeClr val="tx1"/>
                </a:solidFill>
              </a:rPr>
              <a:t>Find the equation of the line that passes through (5, 4) and is parallel to the line that contains (1, 1) and (-3, 9).</a:t>
            </a:r>
          </a:p>
          <a:p>
            <a:pPr algn="l"/>
            <a:endParaRPr lang="en-US"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0" y="228600"/>
            <a:ext cx="3446427"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86200" y="1447800"/>
            <a:ext cx="5105400" cy="4876800"/>
          </a:xfrm>
        </p:spPr>
        <p:txBody>
          <a:bodyPr/>
          <a:lstStyle/>
          <a:p>
            <a:pPr algn="l"/>
            <a:r>
              <a:rPr lang="en-US" sz="2400" dirty="0" smtClean="0">
                <a:solidFill>
                  <a:schemeClr val="bg1">
                    <a:lumMod val="75000"/>
                  </a:schemeClr>
                </a:solidFill>
              </a:rPr>
              <a:t>Find the equation of the line that passes through (5, 4) and is parallel to the line that contains (1, 1) and (-3, 9).</a:t>
            </a:r>
          </a:p>
          <a:p>
            <a:pPr algn="l">
              <a:buFont typeface="Arial" pitchFamily="34" charset="0"/>
              <a:buChar char="•"/>
            </a:pPr>
            <a:r>
              <a:rPr lang="en-US" sz="2400" dirty="0" smtClean="0">
                <a:solidFill>
                  <a:schemeClr val="tx1"/>
                </a:solidFill>
              </a:rPr>
              <a:t>Students do not necessarily talk about mathematics naturally; teachers need to help them learn how to do so.</a:t>
            </a:r>
          </a:p>
          <a:p>
            <a:pPr algn="l">
              <a:buFont typeface="Arial" pitchFamily="34" charset="0"/>
              <a:buChar char="•"/>
            </a:pPr>
            <a:r>
              <a:rPr lang="en-US" sz="2400" dirty="0" smtClean="0">
                <a:solidFill>
                  <a:schemeClr val="tx1"/>
                </a:solidFill>
              </a:rPr>
              <a:t>The role of the teacher during whole-class discussion is to develop and the build on the personal and collective sense-making of students.</a:t>
            </a:r>
          </a:p>
          <a:p>
            <a:pPr algn="l">
              <a:buFont typeface="Arial" pitchFamily="34" charset="0"/>
              <a:buChar char="•"/>
            </a:pPr>
            <a:r>
              <a:rPr lang="en-US" sz="2400" dirty="0" smtClean="0">
                <a:solidFill>
                  <a:schemeClr val="tx1"/>
                </a:solidFill>
              </a:rPr>
              <a:t>…learning that they can work out their own solutions and learn from other students.</a:t>
            </a:r>
          </a:p>
          <a:p>
            <a:pPr algn="l"/>
            <a:endParaRPr lang="en-US"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0" y="228600"/>
            <a:ext cx="3446427"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74638"/>
            <a:ext cx="3886200" cy="715962"/>
          </a:xfrm>
          <a:solidFill>
            <a:schemeClr val="bg2">
              <a:lumMod val="75000"/>
            </a:schemeClr>
          </a:solidFill>
          <a:effectLst/>
          <a:scene3d>
            <a:camera prst="orthographicFront"/>
            <a:lightRig rig="threePt" dir="t"/>
          </a:scene3d>
          <a:sp3d>
            <a:bevelT w="165100" prst="coolSlant"/>
          </a:sp3d>
        </p:spPr>
        <p:txBody>
          <a:bodyPr/>
          <a:lstStyle/>
          <a:p>
            <a:r>
              <a:rPr lang="en-US" dirty="0" smtClean="0"/>
              <a:t>Resource List</a:t>
            </a:r>
            <a:endParaRPr lang="en-US" dirty="0"/>
          </a:p>
        </p:txBody>
      </p:sp>
      <p:sp>
        <p:nvSpPr>
          <p:cNvPr id="3" name="Content Placeholder 2"/>
          <p:cNvSpPr>
            <a:spLocks noGrp="1"/>
          </p:cNvSpPr>
          <p:nvPr>
            <p:ph idx="1"/>
          </p:nvPr>
        </p:nvSpPr>
        <p:spPr>
          <a:xfrm>
            <a:off x="457200" y="1219200"/>
            <a:ext cx="5638800" cy="4906963"/>
          </a:xfrm>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Resources.jpg"/>
          <p:cNvPicPr>
            <a:picLocks noChangeAspect="1"/>
          </p:cNvPicPr>
          <p:nvPr/>
        </p:nvPicPr>
        <p:blipFill>
          <a:blip r:embed="rId4" cstate="print"/>
          <a:stretch>
            <a:fillRect/>
          </a:stretch>
        </p:blipFill>
        <p:spPr>
          <a:xfrm>
            <a:off x="6019800" y="1447800"/>
            <a:ext cx="2910898" cy="3886200"/>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990600"/>
            <a:ext cx="9144000" cy="51816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http://bit.ly/RwWTdc</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http://bit.ly/yyhvtc</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7"/>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8"/>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rPr>
              <a:t>Phil </a:t>
            </a:r>
            <a:r>
              <a:rPr lang="en-US" sz="2000" dirty="0" err="1" smtClean="0">
                <a:solidFill>
                  <a:schemeClr val="tx1"/>
                </a:solidFill>
              </a:rPr>
              <a:t>Daro</a:t>
            </a:r>
            <a:r>
              <a:rPr lang="en-US" sz="2000" dirty="0" smtClean="0">
                <a:solidFill>
                  <a:schemeClr val="tx1"/>
                </a:solidFill>
              </a:rPr>
              <a:t> talks about the Common Core Mathematics Standards - </a:t>
            </a:r>
            <a:r>
              <a:rPr lang="en-US" sz="2000" dirty="0" smtClean="0">
                <a:solidFill>
                  <a:schemeClr val="tx1"/>
                </a:solidFill>
                <a:hlinkClick r:id="rId9"/>
              </a:rPr>
              <a:t>http://bit.ly/URwOFT</a:t>
            </a:r>
            <a:r>
              <a:rPr lang="en-US" sz="2000" dirty="0" smtClean="0">
                <a:solidFill>
                  <a:schemeClr val="tx1"/>
                </a:solidFill>
              </a:rPr>
              <a:t> </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10"/>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Illustrative Mathematics - </a:t>
            </a:r>
            <a:r>
              <a:rPr lang="en-US" sz="2000" dirty="0" smtClean="0">
                <a:solidFill>
                  <a:schemeClr val="tx1"/>
                </a:solidFill>
                <a:latin typeface="Arial Narrow" pitchFamily="34" charset="0"/>
                <a:hlinkClick r:id="rId11"/>
              </a:rPr>
              <a:t>http://illustrativemathematics.org/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CCSS Toolbox: PARCC Prototyping Project - </a:t>
            </a:r>
            <a:r>
              <a:rPr lang="en-US" sz="2000" dirty="0" smtClean="0">
                <a:solidFill>
                  <a:schemeClr val="tx1"/>
                </a:solidFill>
                <a:latin typeface="Arial Narrow" pitchFamily="34" charset="0"/>
                <a:hlinkClick r:id="rId12"/>
              </a:rPr>
              <a:t>http://www.ccsstoolbox.org/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13"/>
              </a:rPr>
              <a:t>http://www.parcconline.org/</a:t>
            </a:r>
            <a:r>
              <a:rPr lang="en-US" sz="2000" dirty="0" smtClean="0">
                <a:solidFill>
                  <a:schemeClr val="tx1"/>
                </a:solidFill>
                <a:latin typeface="Arial Narrow" pitchFamily="34" charset="0"/>
              </a:rPr>
              <a:t> </a:t>
            </a:r>
          </a:p>
          <a:p>
            <a:pPr lvl="1" algn="l">
              <a:buFont typeface="Wingdings" pitchFamily="2" charset="2"/>
              <a:buChar char="Ø"/>
            </a:pPr>
            <a:r>
              <a:rPr lang="en-US" sz="2000" dirty="0" smtClean="0">
                <a:solidFill>
                  <a:schemeClr val="tx1"/>
                </a:solidFill>
                <a:latin typeface="Arial Narrow" pitchFamily="34" charset="0"/>
              </a:rPr>
              <a:t>Online Assessment System - </a:t>
            </a:r>
            <a:r>
              <a:rPr lang="en-US" sz="2000" dirty="0" smtClean="0">
                <a:solidFill>
                  <a:schemeClr val="tx1"/>
                </a:solidFill>
                <a:latin typeface="Arial Narrow" pitchFamily="34" charset="0"/>
                <a:hlinkClick r:id="rId14"/>
              </a:rPr>
              <a:t>http://bit.ly/OoyaK5</a:t>
            </a:r>
            <a:r>
              <a:rPr lang="en-US" sz="2000" dirty="0" smtClean="0">
                <a:solidFill>
                  <a:schemeClr val="tx1"/>
                </a:solidFill>
                <a:latin typeface="Arial Narrow" pitchFamily="34" charset="0"/>
              </a:rPr>
              <a:t> </a:t>
            </a:r>
          </a:p>
          <a:p>
            <a:pPr lvl="1" algn="l"/>
            <a:endParaRPr lang="en-US" sz="2000" dirty="0" smtClean="0">
              <a:solidFill>
                <a:schemeClr val="tx1"/>
              </a:solidFill>
              <a:latin typeface="Arial Narrow" pitchFamily="34" charset="0"/>
            </a:endParaRP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5"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228601"/>
            <a:ext cx="3886200" cy="6857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304800" y="914400"/>
            <a:ext cx="8610600" cy="5562600"/>
          </a:xfrm>
        </p:spPr>
        <p:txBody>
          <a:bodyPr/>
          <a:lstStyle/>
          <a:p>
            <a:pPr algn="l">
              <a:buFont typeface="Arial" pitchFamily="34" charset="0"/>
              <a:buChar char="•"/>
            </a:pPr>
            <a:r>
              <a:rPr lang="en-US" sz="2400" dirty="0" smtClean="0">
                <a:solidFill>
                  <a:schemeClr val="tx1"/>
                </a:solidFill>
                <a:latin typeface="Arial Narrow" pitchFamily="34" charset="0"/>
              </a:rPr>
              <a:t>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Ontario Ministry of Education - </a:t>
            </a:r>
            <a:r>
              <a:rPr lang="en-US" sz="2000" dirty="0" smtClean="0">
                <a:solidFill>
                  <a:schemeClr val="tx1"/>
                </a:solidFill>
                <a:latin typeface="Arial Narrow" pitchFamily="34" charset="0"/>
                <a:hlinkClick r:id="rId7"/>
              </a:rPr>
              <a:t>http://bit.ly/cGZlce</a:t>
            </a:r>
            <a:r>
              <a:rPr lang="en-US" sz="2000" dirty="0" smtClean="0">
                <a:solidFill>
                  <a:schemeClr val="tx1"/>
                </a:solidFill>
                <a:latin typeface="Arial Narrow" pitchFamily="34" charset="0"/>
              </a:rPr>
              <a:t> </a:t>
            </a:r>
          </a:p>
          <a:p>
            <a:pPr lvl="2" algn="l">
              <a:buFont typeface="Wingdings" pitchFamily="2" charset="2"/>
              <a:buChar char="Ø"/>
            </a:pPr>
            <a:r>
              <a:rPr lang="en-US" sz="1600" dirty="0" smtClean="0">
                <a:solidFill>
                  <a:schemeClr val="tx1"/>
                </a:solidFill>
                <a:latin typeface="Arial Narrow" pitchFamily="34" charset="0"/>
              </a:rPr>
              <a:t> Capacity Building Series:  Communication in the Mathematics Classroom  - </a:t>
            </a:r>
            <a:r>
              <a:rPr lang="en-US" sz="1600" dirty="0" smtClean="0">
                <a:solidFill>
                  <a:schemeClr val="tx1"/>
                </a:solidFill>
                <a:latin typeface="Arial Narrow" pitchFamily="34" charset="0"/>
                <a:hlinkClick r:id="rId8"/>
              </a:rPr>
              <a:t>http://bit.ly/acoWR9</a:t>
            </a:r>
            <a:r>
              <a:rPr lang="en-US" sz="1600" dirty="0" smtClean="0">
                <a:solidFill>
                  <a:schemeClr val="tx1"/>
                </a:solidFill>
                <a:latin typeface="Arial Narrow" pitchFamily="34" charset="0"/>
              </a:rPr>
              <a:t> </a:t>
            </a:r>
          </a:p>
          <a:p>
            <a:pPr lvl="2" algn="l">
              <a:buFont typeface="Wingdings" pitchFamily="2" charset="2"/>
              <a:buChar char="Ø"/>
            </a:pPr>
            <a:r>
              <a:rPr lang="en-US" sz="1600" dirty="0" smtClean="0">
                <a:solidFill>
                  <a:schemeClr val="tx1"/>
                </a:solidFill>
                <a:latin typeface="Arial Narrow" pitchFamily="34" charset="0"/>
              </a:rPr>
              <a:t> What Works? Research into Practice  - </a:t>
            </a:r>
            <a:r>
              <a:rPr lang="en-US" sz="1600" dirty="0" smtClean="0">
                <a:solidFill>
                  <a:schemeClr val="tx1"/>
                </a:solidFill>
                <a:latin typeface="Arial Narrow" pitchFamily="34" charset="0"/>
                <a:hlinkClick r:id="rId9"/>
              </a:rPr>
              <a:t>http://bit.ly/SRYTuM</a:t>
            </a:r>
            <a:r>
              <a:rPr lang="en-US" sz="1600" dirty="0" smtClean="0">
                <a:solidFill>
                  <a:schemeClr val="tx1"/>
                </a:solidFill>
                <a:latin typeface="Arial Narrow" pitchFamily="34" charset="0"/>
              </a:rPr>
              <a:t> </a:t>
            </a:r>
          </a:p>
          <a:p>
            <a:pPr algn="l">
              <a:buFont typeface="Arial" pitchFamily="34" charset="0"/>
              <a:buChar char="•"/>
            </a:pPr>
            <a:r>
              <a:rPr lang="en-US" sz="2400" dirty="0" smtClean="0">
                <a:solidFill>
                  <a:schemeClr val="tx1"/>
                </a:solidFill>
                <a:latin typeface="Arial Narrow" pitchFamily="34" charset="0"/>
              </a:rPr>
              <a:t>Blogs</a:t>
            </a:r>
          </a:p>
          <a:p>
            <a:pPr lvl="1" algn="l">
              <a:buFont typeface="Wingdings" pitchFamily="2" charset="2"/>
              <a:buChar char="Ø"/>
            </a:pPr>
            <a:r>
              <a:rPr lang="en-US" sz="2000" dirty="0" smtClean="0">
                <a:solidFill>
                  <a:schemeClr val="tx1"/>
                </a:solidFill>
              </a:rPr>
              <a:t>Dan Meyer</a:t>
            </a:r>
            <a:r>
              <a:rPr lang="en-US" sz="2000" dirty="0" smtClean="0"/>
              <a:t>  – </a:t>
            </a:r>
            <a:r>
              <a:rPr lang="en-US" sz="2000" dirty="0" smtClean="0">
                <a:hlinkClick r:id="rId10"/>
              </a:rPr>
              <a:t>http://blog.mrmeyer.com/</a:t>
            </a:r>
            <a:endParaRPr lang="en-US" sz="2000" dirty="0" smtClean="0"/>
          </a:p>
          <a:p>
            <a:pPr lvl="1" algn="l">
              <a:buFont typeface="Wingdings" pitchFamily="2" charset="2"/>
              <a:buChar char="Ø"/>
            </a:pPr>
            <a:r>
              <a:rPr lang="en-US" sz="2000" dirty="0" err="1" smtClean="0">
                <a:solidFill>
                  <a:schemeClr val="tx1"/>
                </a:solidFill>
              </a:rPr>
              <a:t>Timon</a:t>
            </a:r>
            <a:r>
              <a:rPr lang="en-US" sz="2000" dirty="0" smtClean="0">
                <a:solidFill>
                  <a:schemeClr val="tx1"/>
                </a:solidFill>
              </a:rPr>
              <a:t> </a:t>
            </a:r>
            <a:r>
              <a:rPr lang="en-US" sz="2000" dirty="0" err="1" smtClean="0">
                <a:solidFill>
                  <a:schemeClr val="tx1"/>
                </a:solidFill>
              </a:rPr>
              <a:t>Piccini</a:t>
            </a:r>
            <a:r>
              <a:rPr lang="en-US" sz="2000" dirty="0" smtClean="0">
                <a:solidFill>
                  <a:schemeClr val="tx1"/>
                </a:solidFill>
              </a:rPr>
              <a:t> </a:t>
            </a:r>
            <a:r>
              <a:rPr lang="en-US" sz="2000" dirty="0" smtClean="0"/>
              <a:t>– </a:t>
            </a:r>
            <a:r>
              <a:rPr lang="en-US" sz="2000" dirty="0" smtClean="0">
                <a:hlinkClick r:id="rId11"/>
              </a:rPr>
              <a:t>http://mrpiccmath.weebly.com/3-acts.html</a:t>
            </a:r>
            <a:endParaRPr lang="en-US" sz="2000" dirty="0" smtClean="0"/>
          </a:p>
          <a:p>
            <a:pPr lvl="1" algn="l">
              <a:buFont typeface="Wingdings" pitchFamily="2" charset="2"/>
              <a:buChar char="Ø"/>
            </a:pPr>
            <a:r>
              <a:rPr lang="en-US" sz="2000" dirty="0" smtClean="0">
                <a:solidFill>
                  <a:schemeClr val="tx1"/>
                </a:solidFill>
              </a:rPr>
              <a:t>Dan Anderson </a:t>
            </a:r>
            <a:r>
              <a:rPr lang="en-US" sz="2000" dirty="0" smtClean="0"/>
              <a:t>– </a:t>
            </a:r>
            <a:r>
              <a:rPr lang="en-US" sz="2000" dirty="0" smtClean="0">
                <a:hlinkClick r:id="rId12"/>
              </a:rPr>
              <a:t>http://blog.recursiveprocess.com/tag/wcydwt/</a:t>
            </a:r>
            <a:endParaRPr lang="en-US" sz="2000" dirty="0" smtClean="0"/>
          </a:p>
          <a:p>
            <a:pPr algn="l"/>
            <a:endParaRPr lang="en-US" sz="2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t>Resources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ubtitle 7"/>
          <p:cNvSpPr txBox="1">
            <a:spLocks noGrp="1"/>
          </p:cNvSpPr>
          <p:nvPr>
            <p:ph type="subTitle" idx="1"/>
          </p:nvPr>
        </p:nvSpPr>
        <p:spPr>
          <a:xfrm>
            <a:off x="228600" y="914400"/>
            <a:ext cx="8534400" cy="5090624"/>
          </a:xfrm>
          <a:prstGeom prst="rect">
            <a:avLst/>
          </a:prstGeom>
          <a:noFill/>
        </p:spPr>
        <p:txBody>
          <a:bodyPr wrap="square" rtlCol="0">
            <a:spAutoFit/>
          </a:bodyPr>
          <a:lstStyle/>
          <a:p>
            <a:pPr marL="514350" indent="-514350"/>
            <a:r>
              <a:rPr lang="en-US" dirty="0" smtClean="0">
                <a:solidFill>
                  <a:schemeClr val="tx1"/>
                </a:solidFill>
              </a:rPr>
              <a:t>Learnzillion.com</a:t>
            </a:r>
          </a:p>
          <a:p>
            <a:pPr marL="514350" indent="-514350" algn="l">
              <a:buFont typeface="Arial" pitchFamily="34" charset="0"/>
              <a:buChar char="•"/>
            </a:pPr>
            <a:endParaRPr lang="en-US" dirty="0" smtClean="0">
              <a:solidFill>
                <a:schemeClr val="tx1"/>
              </a:solidFill>
            </a:endParaRPr>
          </a:p>
          <a:p>
            <a:pPr marL="514350" indent="-514350" algn="l">
              <a:buFont typeface="Arial" pitchFamily="34" charset="0"/>
              <a:buChar char="•"/>
            </a:pPr>
            <a:r>
              <a:rPr lang="en-US" dirty="0" smtClean="0">
                <a:solidFill>
                  <a:schemeClr val="tx1"/>
                </a:solidFill>
              </a:rPr>
              <a:t>Review</a:t>
            </a:r>
          </a:p>
          <a:p>
            <a:pPr marL="514350" indent="-514350" algn="l">
              <a:buFont typeface="Arial" pitchFamily="34" charset="0"/>
              <a:buChar char="•"/>
            </a:pPr>
            <a:r>
              <a:rPr lang="en-US" dirty="0" smtClean="0">
                <a:solidFill>
                  <a:schemeClr val="tx1"/>
                </a:solidFill>
              </a:rPr>
              <a:t>Common Mistakes</a:t>
            </a:r>
          </a:p>
          <a:p>
            <a:pPr marL="514350" indent="-514350" algn="l">
              <a:buFont typeface="Arial" pitchFamily="34" charset="0"/>
              <a:buChar char="•"/>
            </a:pPr>
            <a:r>
              <a:rPr lang="en-US" dirty="0" smtClean="0">
                <a:solidFill>
                  <a:schemeClr val="tx1"/>
                </a:solidFill>
              </a:rPr>
              <a:t>Core Lesson</a:t>
            </a:r>
          </a:p>
          <a:p>
            <a:pPr marL="514350" indent="-514350" algn="l">
              <a:buFont typeface="Arial" pitchFamily="34" charset="0"/>
              <a:buChar char="•"/>
            </a:pPr>
            <a:r>
              <a:rPr lang="en-US" dirty="0" smtClean="0">
                <a:solidFill>
                  <a:schemeClr val="tx1"/>
                </a:solidFill>
              </a:rPr>
              <a:t>Guided Practice</a:t>
            </a:r>
          </a:p>
          <a:p>
            <a:pPr marL="514350" indent="-514350" algn="l">
              <a:buFont typeface="Arial" pitchFamily="34" charset="0"/>
              <a:buChar char="•"/>
            </a:pPr>
            <a:r>
              <a:rPr lang="en-US" dirty="0" smtClean="0">
                <a:solidFill>
                  <a:schemeClr val="tx1"/>
                </a:solidFill>
              </a:rPr>
              <a:t>Extension Activities</a:t>
            </a:r>
          </a:p>
          <a:p>
            <a:pPr marL="514350" indent="-514350" algn="l">
              <a:buFont typeface="Arial" pitchFamily="34" charset="0"/>
              <a:buChar char="•"/>
            </a:pPr>
            <a:r>
              <a:rPr lang="en-US" dirty="0" smtClean="0">
                <a:solidFill>
                  <a:schemeClr val="tx1"/>
                </a:solidFill>
              </a:rPr>
              <a:t>Quick Quiz</a:t>
            </a:r>
            <a:endParaRPr lang="en-US" sz="1000" dirty="0" smtClean="0">
              <a:solidFill>
                <a:schemeClr val="tx1"/>
              </a:solidFill>
            </a:endParaRP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pic>
        <p:nvPicPr>
          <p:cNvPr id="6" name="Picture 5"/>
          <p:cNvPicPr/>
          <p:nvPr/>
        </p:nvPicPr>
        <p:blipFill>
          <a:blip r:embed="rId4" cstate="print"/>
          <a:srcRect l="52991" t="17017" b="2223"/>
          <a:stretch>
            <a:fillRect/>
          </a:stretch>
        </p:blipFill>
        <p:spPr bwMode="auto">
          <a:xfrm>
            <a:off x="3803650" y="1905000"/>
            <a:ext cx="5187950" cy="36575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t>Resources</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Subtitle 7"/>
          <p:cNvSpPr txBox="1">
            <a:spLocks noGrp="1"/>
          </p:cNvSpPr>
          <p:nvPr>
            <p:ph type="subTitle" idx="1"/>
          </p:nvPr>
        </p:nvSpPr>
        <p:spPr>
          <a:xfrm>
            <a:off x="228600" y="914400"/>
            <a:ext cx="8534400" cy="954107"/>
          </a:xfrm>
          <a:prstGeom prst="rect">
            <a:avLst/>
          </a:prstGeom>
          <a:noFill/>
        </p:spPr>
        <p:txBody>
          <a:bodyPr wrap="square" rtlCol="0">
            <a:spAutoFit/>
          </a:bodyPr>
          <a:lstStyle/>
          <a:p>
            <a:pPr marL="514350" indent="-514350"/>
            <a:r>
              <a:rPr lang="en-US" dirty="0" smtClean="0">
                <a:solidFill>
                  <a:schemeClr val="tx1"/>
                </a:solidFill>
              </a:rPr>
              <a:t>Learnzillion.com</a:t>
            </a:r>
          </a:p>
          <a:p>
            <a:pPr marL="514350" indent="-514350" algn="l"/>
            <a:endParaRPr lang="en-US" sz="1000" dirty="0" smtClean="0">
              <a:solidFill>
                <a:schemeClr val="tx1"/>
              </a:solidFill>
            </a:endParaRPr>
          </a:p>
          <a:p>
            <a:pPr marL="514350" indent="-514350" algn="l"/>
            <a:endParaRPr lang="en-US" sz="1000" dirty="0" smtClean="0">
              <a:solidFill>
                <a:schemeClr val="tx1"/>
              </a:solidFill>
            </a:endParaRPr>
          </a:p>
        </p:txBody>
      </p:sp>
      <p:sp>
        <p:nvSpPr>
          <p:cNvPr id="7" name="TextBox 6"/>
          <p:cNvSpPr txBox="1"/>
          <p:nvPr/>
        </p:nvSpPr>
        <p:spPr>
          <a:xfrm>
            <a:off x="457200" y="1600200"/>
            <a:ext cx="8077200" cy="4370427"/>
          </a:xfrm>
          <a:prstGeom prst="rect">
            <a:avLst/>
          </a:prstGeom>
          <a:noFill/>
        </p:spPr>
        <p:txBody>
          <a:bodyPr wrap="square" rtlCol="0">
            <a:spAutoFit/>
          </a:bodyPr>
          <a:lstStyle/>
          <a:p>
            <a:r>
              <a:rPr lang="en-US" sz="2000" dirty="0" smtClean="0"/>
              <a:t>~</a:t>
            </a:r>
            <a:r>
              <a:rPr lang="en-US" sz="2000" i="1" dirty="0" smtClean="0"/>
              <a:t>Thank you! Thank you! Thank you! This webinar was great, and the site has great resources that I can use tomorrow! I just shared it with everyone at my school! It is like going to a Common Core Conference and receiving all the materials for every session and having them in one place! I love it!</a:t>
            </a:r>
          </a:p>
          <a:p>
            <a:endParaRPr lang="en-US" sz="2000" i="1" dirty="0" smtClean="0"/>
          </a:p>
          <a:p>
            <a:r>
              <a:rPr lang="en-US" sz="2000" i="1" dirty="0" smtClean="0"/>
              <a:t>~I watch so many math videos for our common core lessons and I am speechless, how awesome all these small video clips are.</a:t>
            </a:r>
          </a:p>
          <a:p>
            <a:endParaRPr lang="en-US" sz="2000" i="1" dirty="0" smtClean="0"/>
          </a:p>
          <a:p>
            <a:r>
              <a:rPr lang="en-US" sz="2000" i="1" dirty="0" smtClean="0"/>
              <a:t>~Thanks for this.  I attended the webinar last week and really like this site.  I'm planning on having a PL session at school on Thursday.</a:t>
            </a:r>
          </a:p>
          <a:p>
            <a:endParaRPr lang="en-US" sz="2000" i="1" dirty="0" smtClean="0"/>
          </a:p>
          <a:p>
            <a:pPr algn="ctr"/>
            <a:r>
              <a:rPr lang="en-US" sz="2000" u="sng" dirty="0" smtClean="0">
                <a:latin typeface="+mj-lt"/>
                <a:hlinkClick r:id="rId4"/>
              </a:rPr>
              <a:t>https://attendee.gotowebinar.com/recording/2385067565478552832</a:t>
            </a:r>
            <a:endParaRPr lang="en-US" sz="2000" i="1" dirty="0" smtClean="0">
              <a:latin typeface="+mj-lt"/>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133600"/>
          </a:xfrm>
        </p:spPr>
        <p:txBody>
          <a:bodyPr/>
          <a:lstStyle/>
          <a:p>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  </a:t>
            </a:r>
            <a:endParaRPr lang="en-US" b="0" dirty="0" smtClean="0">
              <a:latin typeface="Arial Narrow" pitchFamily="34" charset="0"/>
            </a:endParaRPr>
          </a:p>
        </p:txBody>
      </p:sp>
      <p:sp>
        <p:nvSpPr>
          <p:cNvPr id="46083" name="Content Placeholder 5"/>
          <p:cNvSpPr>
            <a:spLocks noGrp="1"/>
          </p:cNvSpPr>
          <p:nvPr>
            <p:ph sz="half" idx="1"/>
          </p:nvPr>
        </p:nvSpPr>
        <p:spPr>
          <a:xfrm>
            <a:off x="457200" y="26670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6670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5438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28601"/>
            <a:ext cx="5334000" cy="761999"/>
          </a:xfrm>
          <a:solidFill>
            <a:schemeClr val="bg2">
              <a:lumMod val="75000"/>
            </a:schemeClr>
          </a:solidFill>
          <a:scene3d>
            <a:camera prst="orthographicFront"/>
            <a:lightRig rig="threePt" dir="t"/>
          </a:scene3d>
          <a:sp3d>
            <a:bevelT w="165100" prst="coolSlant"/>
          </a:sp3d>
        </p:spPr>
        <p:txBody>
          <a:bodyPr/>
          <a:lstStyle/>
          <a:p>
            <a:r>
              <a:rPr lang="en-US" dirty="0" smtClean="0">
                <a:latin typeface="Arial Narrow" pitchFamily="34" charset="0"/>
              </a:rPr>
              <a:t>My Favorite No</a:t>
            </a:r>
            <a:endParaRPr lang="en-US" dirty="0">
              <a:latin typeface="Arial Narrow" pitchFamily="34" charset="0"/>
            </a:endParaRPr>
          </a:p>
        </p:txBody>
      </p:sp>
      <p:sp>
        <p:nvSpPr>
          <p:cNvPr id="3" name="Subtitle 2"/>
          <p:cNvSpPr>
            <a:spLocks noGrp="1"/>
          </p:cNvSpPr>
          <p:nvPr>
            <p:ph type="subTitle" idx="1"/>
          </p:nvPr>
        </p:nvSpPr>
        <p:spPr>
          <a:xfrm>
            <a:off x="228600" y="1143000"/>
            <a:ext cx="8686800" cy="4953000"/>
          </a:xfrm>
        </p:spPr>
        <p:txBody>
          <a:bodyPr/>
          <a:lstStyle/>
          <a:p>
            <a:pPr algn="l"/>
            <a:r>
              <a:rPr lang="en-US" sz="2800" dirty="0" smtClean="0">
                <a:solidFill>
                  <a:schemeClr val="tx1"/>
                </a:solidFill>
              </a:rPr>
              <a:t> </a:t>
            </a:r>
            <a:endParaRPr lang="en-US" sz="2400" dirty="0" smtClean="0">
              <a:solidFill>
                <a:schemeClr val="tx1"/>
              </a:solidFill>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endParaRPr lang="en-US" sz="2800" dirty="0" smtClean="0">
              <a:solidFill>
                <a:schemeClr val="tx1"/>
              </a:solidFill>
              <a:hlinkClick r:id="rId3"/>
            </a:endParaRPr>
          </a:p>
          <a:p>
            <a:pPr algn="l"/>
            <a:r>
              <a:rPr lang="en-US" sz="2800" dirty="0" smtClean="0">
                <a:solidFill>
                  <a:schemeClr val="tx1"/>
                </a:solidFill>
                <a:hlinkClick r:id="rId3"/>
              </a:rPr>
              <a:t>  https://www.teachingchannel.org/videos/class-warm-up-routine</a:t>
            </a:r>
            <a:r>
              <a:rPr lang="en-US" sz="2800" dirty="0" smtClean="0">
                <a:solidFill>
                  <a:schemeClr val="tx1"/>
                </a:solidFill>
              </a:rPr>
              <a:t> </a:t>
            </a: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6" name="Picture 2"/>
          <p:cNvPicPr>
            <a:picLocks noChangeAspect="1" noChangeArrowheads="1"/>
          </p:cNvPicPr>
          <p:nvPr/>
        </p:nvPicPr>
        <p:blipFill>
          <a:blip r:embed="rId5" cstate="print"/>
          <a:srcRect l="15833" t="22000" r="17500" b="6000"/>
          <a:stretch>
            <a:fillRect/>
          </a:stretch>
        </p:blipFill>
        <p:spPr bwMode="auto">
          <a:xfrm>
            <a:off x="1066800" y="1219200"/>
            <a:ext cx="70866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14400" y="228600"/>
            <a:ext cx="7391400" cy="13716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 &amp; Announcements</a:t>
            </a:r>
          </a:p>
        </p:txBody>
      </p:sp>
      <p:sp>
        <p:nvSpPr>
          <p:cNvPr id="27651" name="Rectangle 3"/>
          <p:cNvSpPr>
            <a:spLocks noGrp="1" noChangeArrowheads="1"/>
          </p:cNvSpPr>
          <p:nvPr>
            <p:ph type="body" idx="1"/>
          </p:nvPr>
        </p:nvSpPr>
        <p:spPr>
          <a:xfrm>
            <a:off x="228601" y="1714500"/>
            <a:ext cx="8686800" cy="876300"/>
          </a:xfrm>
        </p:spPr>
        <p:txBody>
          <a:bodyPr/>
          <a:lstStyle/>
          <a:p>
            <a:pPr eaLnBrk="1" hangingPunct="1"/>
            <a:r>
              <a:rPr lang="en-US" sz="2800" dirty="0" smtClean="0"/>
              <a:t>Are Coordinate Algebra students expected to simplify radicals?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8" name="Group 17"/>
          <p:cNvGrpSpPr/>
          <p:nvPr/>
        </p:nvGrpSpPr>
        <p:grpSpPr>
          <a:xfrm>
            <a:off x="838200" y="2438400"/>
            <a:ext cx="7391400" cy="3357265"/>
            <a:chOff x="914400" y="2438400"/>
            <a:chExt cx="7391400" cy="3357265"/>
          </a:xfrm>
        </p:grpSpPr>
        <p:grpSp>
          <p:nvGrpSpPr>
            <p:cNvPr id="9" name="Group 8"/>
            <p:cNvGrpSpPr/>
            <p:nvPr/>
          </p:nvGrpSpPr>
          <p:grpSpPr>
            <a:xfrm>
              <a:off x="4876800" y="2438400"/>
              <a:ext cx="3200400" cy="2819400"/>
              <a:chOff x="685800" y="3124200"/>
              <a:chExt cx="3200400" cy="2819400"/>
            </a:xfrm>
          </p:grpSpPr>
          <p:pic>
            <p:nvPicPr>
              <p:cNvPr id="5" name="Picture 4" descr="radicals2.jpg"/>
              <p:cNvPicPr>
                <a:picLocks noChangeAspect="1"/>
              </p:cNvPicPr>
              <p:nvPr/>
            </p:nvPicPr>
            <p:blipFill>
              <a:blip r:embed="rId4" cstate="print"/>
              <a:stretch>
                <a:fillRect/>
              </a:stretch>
            </p:blipFill>
            <p:spPr>
              <a:xfrm>
                <a:off x="685800" y="3352800"/>
                <a:ext cx="2946400" cy="2209800"/>
              </a:xfrm>
              <a:prstGeom prst="rect">
                <a:avLst/>
              </a:prstGeom>
            </p:spPr>
          </p:pic>
          <p:sp>
            <p:nvSpPr>
              <p:cNvPr id="8" name="&quot;No&quot; Symbol 7"/>
              <p:cNvSpPr/>
              <p:nvPr/>
            </p:nvSpPr>
            <p:spPr>
              <a:xfrm>
                <a:off x="838200" y="3124200"/>
                <a:ext cx="3048000" cy="2819400"/>
              </a:xfrm>
              <a:prstGeom prst="noSmoking">
                <a:avLst/>
              </a:prstGeom>
              <a:solidFill>
                <a:srgbClr val="FF0000">
                  <a:alpha val="5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12" name="Picture 11" descr="estimation2.jpg"/>
            <p:cNvPicPr>
              <a:picLocks noChangeAspect="1"/>
            </p:cNvPicPr>
            <p:nvPr/>
          </p:nvPicPr>
          <p:blipFill>
            <a:blip r:embed="rId5" cstate="print"/>
            <a:stretch>
              <a:fillRect/>
            </a:stretch>
          </p:blipFill>
          <p:spPr>
            <a:xfrm>
              <a:off x="914400" y="2670236"/>
              <a:ext cx="3352800" cy="2511364"/>
            </a:xfrm>
            <a:prstGeom prst="rect">
              <a:avLst/>
            </a:prstGeom>
          </p:spPr>
        </p:pic>
        <p:sp>
          <p:nvSpPr>
            <p:cNvPr id="13" name="TextBox 12"/>
            <p:cNvSpPr txBox="1"/>
            <p:nvPr/>
          </p:nvSpPr>
          <p:spPr>
            <a:xfrm>
              <a:off x="1447800" y="5334000"/>
              <a:ext cx="2514600" cy="461665"/>
            </a:xfrm>
            <a:prstGeom prst="rect">
              <a:avLst/>
            </a:prstGeom>
            <a:noFill/>
          </p:spPr>
          <p:txBody>
            <a:bodyPr wrap="square" rtlCol="0">
              <a:spAutoFit/>
            </a:bodyPr>
            <a:lstStyle/>
            <a:p>
              <a:r>
                <a:rPr lang="en-US" sz="2400" dirty="0" smtClean="0"/>
                <a:t>Estimate - Yes!</a:t>
              </a:r>
              <a:endParaRPr lang="en-US" sz="2400" dirty="0"/>
            </a:p>
          </p:txBody>
        </p:sp>
        <p:sp>
          <p:nvSpPr>
            <p:cNvPr id="15" name="TextBox 14"/>
            <p:cNvSpPr txBox="1"/>
            <p:nvPr/>
          </p:nvSpPr>
          <p:spPr>
            <a:xfrm>
              <a:off x="4953000" y="5334000"/>
              <a:ext cx="3352800" cy="461665"/>
            </a:xfrm>
            <a:prstGeom prst="rect">
              <a:avLst/>
            </a:prstGeom>
            <a:noFill/>
          </p:spPr>
          <p:txBody>
            <a:bodyPr wrap="square" rtlCol="0">
              <a:spAutoFit/>
            </a:bodyPr>
            <a:lstStyle/>
            <a:p>
              <a:r>
                <a:rPr lang="en-US" sz="2400" dirty="0" smtClean="0"/>
                <a:t>Rewrite (Simplify) - No!</a:t>
              </a:r>
              <a:endParaRPr lang="en-US" sz="2400" dirty="0"/>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457200" y="76200"/>
            <a:ext cx="8229600" cy="1371600"/>
          </a:xfrm>
          <a:solidFill>
            <a:schemeClr val="bg2">
              <a:lumMod val="75000"/>
            </a:schemeClr>
          </a:solidFill>
          <a:scene3d>
            <a:camera prst="orthographicFront"/>
            <a:lightRig rig="threePt" dir="t"/>
          </a:scene3d>
          <a:sp3d prstMaterial="plastic">
            <a:bevelT w="165100" prst="coolSlant"/>
          </a:sp3d>
        </p:spPr>
        <p:txBody>
          <a:bodyPr/>
          <a:lstStyle/>
          <a:p>
            <a:pPr eaLnBrk="1" hangingPunct="1"/>
            <a:r>
              <a:rPr lang="en-US" dirty="0" smtClean="0"/>
              <a:t>Wiki/Email Questions &amp; Announcements</a:t>
            </a:r>
          </a:p>
        </p:txBody>
      </p:sp>
      <p:sp>
        <p:nvSpPr>
          <p:cNvPr id="4" name="TextBox 3"/>
          <p:cNvSpPr txBox="1"/>
          <p:nvPr/>
        </p:nvSpPr>
        <p:spPr>
          <a:xfrm>
            <a:off x="228600" y="1447800"/>
            <a:ext cx="8763000" cy="5109091"/>
          </a:xfrm>
          <a:prstGeom prst="rect">
            <a:avLst/>
          </a:prstGeom>
          <a:noFill/>
        </p:spPr>
        <p:txBody>
          <a:bodyPr wrap="square" rtlCol="0">
            <a:spAutoFit/>
          </a:bodyPr>
          <a:lstStyle/>
          <a:p>
            <a:r>
              <a:rPr lang="en-US" sz="1400" dirty="0" smtClean="0"/>
              <a:t>System Test Coordinators,</a:t>
            </a:r>
          </a:p>
          <a:p>
            <a:r>
              <a:rPr lang="en-US" sz="1400" dirty="0" smtClean="0"/>
              <a:t> </a:t>
            </a:r>
          </a:p>
          <a:p>
            <a:r>
              <a:rPr lang="en-US" sz="1400" dirty="0" smtClean="0"/>
              <a:t>Please note that we have posted today a </a:t>
            </a:r>
            <a:r>
              <a:rPr lang="en-US" sz="1400" u="sng" dirty="0" smtClean="0"/>
              <a:t>revised</a:t>
            </a:r>
            <a:r>
              <a:rPr lang="en-US" sz="1400" dirty="0" smtClean="0"/>
              <a:t> EOCT Coordinate Algebra Study Guide.  You can find the guide at the </a:t>
            </a:r>
            <a:r>
              <a:rPr lang="en-US" sz="1400" dirty="0" err="1" smtClean="0"/>
              <a:t>GaDOE</a:t>
            </a:r>
            <a:r>
              <a:rPr lang="en-US" sz="1400" dirty="0" smtClean="0"/>
              <a:t> webpage below:</a:t>
            </a:r>
          </a:p>
          <a:p>
            <a:r>
              <a:rPr lang="en-US" sz="1400" u="sng" dirty="0" smtClean="0">
                <a:hlinkClick r:id="rId3"/>
              </a:rPr>
              <a:t>http://www.gadoe.org/Curriculum-Instruction-and-Assessment/Assessment/Pages/EOCT-Guides.aspx</a:t>
            </a:r>
            <a:endParaRPr lang="en-US" sz="1400" u="sng" dirty="0" smtClean="0"/>
          </a:p>
          <a:p>
            <a:endParaRPr lang="en-US" sz="1400" dirty="0" smtClean="0"/>
          </a:p>
          <a:p>
            <a:r>
              <a:rPr lang="en-US" sz="1400" dirty="0" smtClean="0"/>
              <a:t>The purpose of this revised posting was to edit the information that appeared on pages 147 – 148 regarding strategies to fitting a line to data.  The </a:t>
            </a:r>
            <a:r>
              <a:rPr lang="en-US" sz="1400" dirty="0" err="1" smtClean="0"/>
              <a:t>GaDOE</a:t>
            </a:r>
            <a:r>
              <a:rPr lang="en-US" sz="1400" dirty="0" smtClean="0"/>
              <a:t> Curriculum Division has determined that strategies for fitting a line to data may include estimation (“eye-balling”) and/or the use of technology. The previous version of the Study Guide specified that median-median was a required method for this purpose.  However, that is not the case.  As a result, the pages referenced above, and those that contained related problems, have been edited to clarify this point.</a:t>
            </a:r>
          </a:p>
          <a:p>
            <a:endParaRPr lang="en-US" sz="1400" dirty="0" smtClean="0"/>
          </a:p>
          <a:p>
            <a:r>
              <a:rPr lang="en-US" sz="1400" dirty="0" smtClean="0"/>
              <a:t>Please share this with the appropriate content experts in your local systems as you determine is appropriate.  The </a:t>
            </a:r>
            <a:r>
              <a:rPr lang="en-US" sz="1400" dirty="0" err="1" smtClean="0"/>
              <a:t>GaDOE</a:t>
            </a:r>
            <a:r>
              <a:rPr lang="en-US" sz="1400" dirty="0" smtClean="0"/>
              <a:t> Curriculum Division’s math specialists will be sharing this information with their contacts in local systems as well.</a:t>
            </a:r>
          </a:p>
          <a:p>
            <a:r>
              <a:rPr lang="en-US" sz="1400" dirty="0" smtClean="0"/>
              <a:t>Thank you!</a:t>
            </a:r>
          </a:p>
          <a:p>
            <a:endParaRPr lang="en-US" sz="1400" dirty="0" smtClean="0"/>
          </a:p>
          <a:p>
            <a:r>
              <a:rPr lang="en-US" sz="1400" dirty="0" smtClean="0"/>
              <a:t>Tony Eitel</a:t>
            </a:r>
          </a:p>
          <a:p>
            <a:r>
              <a:rPr lang="en-US" sz="1400" dirty="0" smtClean="0"/>
              <a:t>Director, Assessment Administration</a:t>
            </a:r>
          </a:p>
          <a:p>
            <a:r>
              <a:rPr lang="en-US" sz="1400" dirty="0" smtClean="0"/>
              <a:t>Assessment &amp; Accountability</a:t>
            </a:r>
          </a:p>
          <a:p>
            <a:r>
              <a:rPr lang="en-US" sz="1400" dirty="0" smtClean="0"/>
              <a:t>Office of Curriculum, Instruction, and Assessment</a:t>
            </a:r>
          </a:p>
          <a:p>
            <a:endParaRPr lang="en-US" dirty="0"/>
          </a:p>
        </p:txBody>
      </p:sp>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486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038600" y="1447800"/>
            <a:ext cx="4724400" cy="4572000"/>
          </a:xfrm>
        </p:spPr>
        <p:txBody>
          <a:bodyPr/>
          <a:lstStyle/>
          <a:p>
            <a:pPr algn="l"/>
            <a:r>
              <a:rPr lang="en-US" dirty="0" smtClean="0">
                <a:solidFill>
                  <a:schemeClr val="tx1"/>
                </a:solidFill>
              </a:rPr>
              <a:t>Find the equation of the line that passes through (5, 4) and is parallel to the line that contains (1, 1) and (-3, 9).</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slide-2-728.jpg"/>
          <p:cNvPicPr>
            <a:picLocks noChangeAspect="1"/>
          </p:cNvPicPr>
          <p:nvPr/>
        </p:nvPicPr>
        <p:blipFill>
          <a:blip r:embed="rId4" cstate="print"/>
          <a:srcRect l="46154"/>
          <a:stretch>
            <a:fillRect/>
          </a:stretch>
        </p:blipFill>
        <p:spPr>
          <a:xfrm>
            <a:off x="304800" y="228600"/>
            <a:ext cx="3446427" cy="5181600"/>
          </a:xfrm>
          <a:prstGeom prst="rect">
            <a:avLst/>
          </a:prstGeom>
          <a:ln>
            <a:solidFill>
              <a:schemeClr val="tx1">
                <a:lumMod val="50000"/>
                <a:lumOff val="50000"/>
              </a:schemeClr>
            </a:solidFill>
          </a:ln>
        </p:spPr>
      </p:pic>
      <p:sp>
        <p:nvSpPr>
          <p:cNvPr id="2" name="Title 1"/>
          <p:cNvSpPr>
            <a:spLocks noGrp="1"/>
          </p:cNvSpPr>
          <p:nvPr>
            <p:ph type="ctrTitle"/>
          </p:nvPr>
        </p:nvSpPr>
        <p:spPr>
          <a:xfrm>
            <a:off x="1905000" y="304801"/>
            <a:ext cx="5334000" cy="990599"/>
          </a:xfrm>
          <a:solidFill>
            <a:schemeClr val="bg2">
              <a:lumMod val="75000"/>
            </a:schemeClr>
          </a:solidFill>
          <a:scene3d>
            <a:camera prst="orthographicFront"/>
            <a:lightRig rig="threePt" dir="t"/>
          </a:scene3d>
          <a:sp3d prstMaterial="metal">
            <a:bevelT w="165100" prst="coolSlant"/>
          </a:sp3d>
        </p:spPr>
        <p:txBody>
          <a:bodyPr>
            <a:sp3d extrusionH="57150">
              <a:bevelT w="38100" h="38100" prst="relaxedInset"/>
            </a:sp3d>
          </a:bodyPr>
          <a:lstStyle/>
          <a:p>
            <a:r>
              <a:rPr lang="en-US" dirty="0" smtClean="0"/>
              <a:t>Activate your Brain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7103</TotalTime>
  <Words>2061</Words>
  <Application>Microsoft Office PowerPoint</Application>
  <PresentationFormat>On-screen Show (4:3)</PresentationFormat>
  <Paragraphs>480</Paragraphs>
  <Slides>59</Slides>
  <Notes>59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61" baseType="lpstr">
      <vt:lpstr>~0980123</vt:lpstr>
      <vt:lpstr>Equation</vt:lpstr>
      <vt:lpstr>CCGPS Mathematics Unit-by-Unit Grade Level Webinar Coordinate Algebra &amp; Accelerated Coordinate Algebra/Analytic Geometry A Unit 6: Connecting Algebra and Geometry Through Coordinates October 11, 2012</vt:lpstr>
      <vt:lpstr>CCGPS Mathematics Unit-by-Unit Grade Level Webinar Coordinate Algebra &amp; Accelerated Coordinate Algebra/Analytic Geometry A Unit 6: Connecting Algebra and Geometry Through Coordinates October 11, 2012</vt:lpstr>
      <vt:lpstr>Expectations and clearing up confusion</vt:lpstr>
      <vt:lpstr>Welcome!</vt:lpstr>
      <vt:lpstr>Feedback</vt:lpstr>
      <vt:lpstr>My Favorite No</vt:lpstr>
      <vt:lpstr>Wiki/Email Questions &amp; Announcements</vt:lpstr>
      <vt:lpstr>Wiki/Email Questions &amp; Announcements</vt:lpstr>
      <vt:lpstr>Activate your Brain </vt:lpstr>
      <vt:lpstr>Mathematical Communication</vt:lpstr>
      <vt:lpstr>Mathematical Communication</vt:lpstr>
      <vt:lpstr>Mathematical Communication</vt:lpstr>
      <vt:lpstr>Mathematical Communication</vt:lpstr>
      <vt:lpstr>Mathematical Communication</vt:lpstr>
      <vt:lpstr>Mathematical Communication</vt:lpstr>
      <vt:lpstr>What’s the big idea?</vt:lpstr>
      <vt:lpstr>Slide 17</vt:lpstr>
      <vt:lpstr>Slide 18</vt:lpstr>
      <vt:lpstr>Slide 19</vt:lpstr>
      <vt:lpstr>Slide 20</vt:lpstr>
      <vt:lpstr>Slide 21</vt:lpstr>
      <vt:lpstr>Slide 22</vt:lpstr>
      <vt:lpstr>Research - Communication</vt:lpstr>
      <vt:lpstr>Research - Communication</vt:lpstr>
      <vt:lpstr>Mathematical Communication</vt:lpstr>
      <vt:lpstr>Coherence and Focus</vt:lpstr>
      <vt:lpstr>Task Structure</vt:lpstr>
      <vt:lpstr>Task Structure</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Activate your Brain </vt:lpstr>
      <vt:lpstr>Activate your Brain </vt:lpstr>
      <vt:lpstr>Resource List</vt:lpstr>
      <vt:lpstr>Resources</vt:lpstr>
      <vt:lpstr>Resources</vt:lpstr>
      <vt:lpstr>Resources</vt:lpstr>
      <vt:lpstr>Resources</vt:lpstr>
      <vt:lpstr>Thank You!  Please visit http://ccgpsmathematics9-10.wikispaces.com/  to share your feedback, ask questions, and share your ideas and resources!  Please visit https://www.georgiastandards.org/Common-Core/Pages/Math.aspx to join the 9-12 Mathematics email listserve.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 </cp:lastModifiedBy>
  <cp:revision>718</cp:revision>
  <dcterms:created xsi:type="dcterms:W3CDTF">2012-04-02T19:02:51Z</dcterms:created>
  <dcterms:modified xsi:type="dcterms:W3CDTF">2012-10-11T02:26:46Z</dcterms:modified>
</cp:coreProperties>
</file>